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sldIdLst>
    <p:sldId id="261" r:id="rId5"/>
    <p:sldId id="263" r:id="rId6"/>
    <p:sldId id="264" r:id="rId7"/>
    <p:sldId id="265" r:id="rId8"/>
    <p:sldId id="266" r:id="rId9"/>
    <p:sldId id="267" r:id="rId10"/>
    <p:sldId id="271" r:id="rId11"/>
    <p:sldId id="270" r:id="rId12"/>
    <p:sldId id="269" r:id="rId13"/>
    <p:sldId id="274" r:id="rId14"/>
    <p:sldId id="272" r:id="rId15"/>
    <p:sldId id="273" r:id="rId16"/>
    <p:sldId id="275" r:id="rId17"/>
    <p:sldId id="268" r:id="rId18"/>
    <p:sldId id="276" r:id="rId19"/>
    <p:sldId id="277" r:id="rId20"/>
    <p:sldId id="280" r:id="rId21"/>
    <p:sldId id="278" r:id="rId22"/>
    <p:sldId id="279" r:id="rId23"/>
    <p:sldId id="281"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1/31/2024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1/31/2024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wiki/web_Server" TargetMode="External"/><Relationship Id="rId2" Type="http://schemas.openxmlformats.org/officeDocument/2006/relationships/hyperlink" Target="https://en.wikipedia.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mozilla.org/en/US/docs/Web/HTTP/Headers" TargetMode="External"/><Relationship Id="rId2" Type="http://schemas.openxmlformats.org/officeDocument/2006/relationships/hyperlink" Target="https://en.wikipedia.org/wiki/Web_server"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en.wikipedia.org/wiki/Web_server" TargetMode="Externa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ndex.php" TargetMode="External"/><Relationship Id="rId2" Type="http://schemas.openxmlformats.org/officeDocument/2006/relationships/hyperlink" Target="https://en.wikipedia.org/w/index.php?search=query+parameters&amp;title=Special%3ASearch&amp;go=Go&amp;ns0=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ercent-encoding" TargetMode="External"/><Relationship Id="rId2" Type="http://schemas.openxmlformats.org/officeDocument/2006/relationships/hyperlink" Target="https://www.w3schools.com/tags/ref_urlencode.AS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atatracker.ietf.org/doc/html/rfc232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mozilla.org/en-US/docs/Web/HTTP/Headers" TargetMode="External"/><Relationship Id="rId2" Type="http://schemas.openxmlformats.org/officeDocument/2006/relationships/hyperlink" Target="https://en.wikipedia.org/wiki/Web_server"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hyperlink" Target="https://developer.mozilla.org/en-US/docs/Web/HTTP/Basics_of_HTTP/MIME_types/Common_typ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Web Fundamentals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ICTDBS507/ICTPRG537 – Data &amp; Security Bundle</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A945-5BFD-9C7D-C267-238673613FFC}"/>
              </a:ext>
            </a:extLst>
          </p:cNvPr>
          <p:cNvSpPr>
            <a:spLocks noGrp="1"/>
          </p:cNvSpPr>
          <p:nvPr>
            <p:ph type="title"/>
          </p:nvPr>
        </p:nvSpPr>
        <p:spPr>
          <a:xfrm>
            <a:off x="1141413" y="618518"/>
            <a:ext cx="9905998" cy="1478570"/>
          </a:xfrm>
        </p:spPr>
        <p:txBody>
          <a:bodyPr>
            <a:normAutofit/>
          </a:bodyPr>
          <a:lstStyle/>
          <a:p>
            <a:r>
              <a:rPr lang="en-AU" dirty="0"/>
              <a:t>Connecting to a server/site</a:t>
            </a:r>
          </a:p>
        </p:txBody>
      </p:sp>
      <p:pic>
        <p:nvPicPr>
          <p:cNvPr id="8194" name="Picture 2" descr="What is the difference between URL and IP address?">
            <a:extLst>
              <a:ext uri="{FF2B5EF4-FFF2-40B4-BE49-F238E27FC236}">
                <a16:creationId xmlns:a16="http://schemas.microsoft.com/office/drawing/2014/main" id="{36D4A0C6-B3E1-B0FA-1AD6-EB67A93BC4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775804"/>
            <a:ext cx="4188368" cy="223030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7579409-0796-AC85-BEE2-E180E814BD67}"/>
              </a:ext>
            </a:extLst>
          </p:cNvPr>
          <p:cNvSpPr>
            <a:spLocks noGrp="1"/>
          </p:cNvSpPr>
          <p:nvPr>
            <p:ph idx="1"/>
          </p:nvPr>
        </p:nvSpPr>
        <p:spPr>
          <a:xfrm>
            <a:off x="5486401" y="2249486"/>
            <a:ext cx="5561010" cy="3550949"/>
          </a:xfrm>
        </p:spPr>
        <p:txBody>
          <a:bodyPr>
            <a:normAutofit lnSpcReduction="10000"/>
          </a:bodyPr>
          <a:lstStyle/>
          <a:p>
            <a:pPr>
              <a:lnSpc>
                <a:spcPct val="110000"/>
              </a:lnSpc>
            </a:pPr>
            <a:r>
              <a:rPr lang="en-AU" sz="1600" dirty="0"/>
              <a:t>When you type the address of a website, this is used to specify the domain name of the website which is used to locate it.</a:t>
            </a:r>
          </a:p>
          <a:p>
            <a:pPr>
              <a:lnSpc>
                <a:spcPct val="110000"/>
              </a:lnSpc>
            </a:pPr>
            <a:r>
              <a:rPr lang="en-AU" sz="1600" dirty="0"/>
              <a:t>It locates the desired site by using the DNS (Domain Name System), which is like the phonebook of the internet which stores all website names and locations.</a:t>
            </a:r>
          </a:p>
          <a:p>
            <a:pPr>
              <a:lnSpc>
                <a:spcPct val="110000"/>
              </a:lnSpc>
            </a:pPr>
            <a:r>
              <a:rPr lang="en-AU" sz="1600" dirty="0"/>
              <a:t>Using DNS the provided address is used to locate the IP Address of the site’s domain and provides it to the machine to help find the desired address location.</a:t>
            </a:r>
          </a:p>
          <a:p>
            <a:pPr>
              <a:lnSpc>
                <a:spcPct val="110000"/>
              </a:lnSpc>
            </a:pPr>
            <a:r>
              <a:rPr lang="en-AU" sz="1600" dirty="0"/>
              <a:t>This system is better than using the IP Addresses directly because URL addresses are easier to remember and don’t need to be changed if the hosting location of the web address changes.</a:t>
            </a:r>
          </a:p>
        </p:txBody>
      </p:sp>
    </p:spTree>
    <p:extLst>
      <p:ext uri="{BB962C8B-B14F-4D97-AF65-F5344CB8AC3E}">
        <p14:creationId xmlns:p14="http://schemas.microsoft.com/office/powerpoint/2010/main" val="308718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2" name="Rectangle 7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A92BDE1-91DA-9A14-186A-0084DF566736}"/>
              </a:ext>
            </a:extLst>
          </p:cNvPr>
          <p:cNvSpPr>
            <a:spLocks noGrp="1"/>
          </p:cNvSpPr>
          <p:nvPr>
            <p:ph type="title"/>
          </p:nvPr>
        </p:nvSpPr>
        <p:spPr>
          <a:xfrm>
            <a:off x="1141413" y="618518"/>
            <a:ext cx="4459286" cy="1478570"/>
          </a:xfrm>
        </p:spPr>
        <p:txBody>
          <a:bodyPr>
            <a:normAutofit/>
          </a:bodyPr>
          <a:lstStyle/>
          <a:p>
            <a:r>
              <a:rPr lang="en-AU" sz="3200"/>
              <a:t>Ip addresses</a:t>
            </a:r>
          </a:p>
        </p:txBody>
      </p:sp>
      <p:sp>
        <p:nvSpPr>
          <p:cNvPr id="3" name="Content Placeholder 2">
            <a:extLst>
              <a:ext uri="{FF2B5EF4-FFF2-40B4-BE49-F238E27FC236}">
                <a16:creationId xmlns:a16="http://schemas.microsoft.com/office/drawing/2014/main" id="{3378FC5A-3669-9760-3D31-49F8EA85292B}"/>
              </a:ext>
            </a:extLst>
          </p:cNvPr>
          <p:cNvSpPr>
            <a:spLocks noGrp="1"/>
          </p:cNvSpPr>
          <p:nvPr>
            <p:ph idx="1"/>
          </p:nvPr>
        </p:nvSpPr>
        <p:spPr>
          <a:xfrm>
            <a:off x="1141412" y="2249487"/>
            <a:ext cx="6994095" cy="3965046"/>
          </a:xfrm>
        </p:spPr>
        <p:txBody>
          <a:bodyPr>
            <a:normAutofit/>
          </a:bodyPr>
          <a:lstStyle/>
          <a:p>
            <a:pPr>
              <a:lnSpc>
                <a:spcPct val="110000"/>
              </a:lnSpc>
            </a:pPr>
            <a:r>
              <a:rPr lang="en-US" sz="1600" dirty="0"/>
              <a:t>Every device on the internet has an IP (Internet Protocol) Address which defines a unique identifier for that device on the internet (or intranet)</a:t>
            </a:r>
          </a:p>
          <a:p>
            <a:pPr>
              <a:lnSpc>
                <a:spcPct val="110000"/>
              </a:lnSpc>
            </a:pPr>
            <a:r>
              <a:rPr lang="en-US" sz="1600" dirty="0"/>
              <a:t>The IP address is a numeric identifier consisting of 4 sets of numbers (called octets) between 0-255 and separated by dots. Example: 197.168.1.54 </a:t>
            </a:r>
          </a:p>
          <a:p>
            <a:pPr>
              <a:lnSpc>
                <a:spcPct val="110000"/>
              </a:lnSpc>
            </a:pPr>
            <a:r>
              <a:rPr lang="en-US" sz="1600" dirty="0"/>
              <a:t>One device, such as a web server, may be hosting multiple web applications, and each of them will share the same IP Address from that device.</a:t>
            </a:r>
          </a:p>
          <a:p>
            <a:pPr>
              <a:lnSpc>
                <a:spcPct val="110000"/>
              </a:lnSpc>
            </a:pPr>
            <a:r>
              <a:rPr lang="en-US" sz="1600" dirty="0"/>
              <a:t>‘Localhost’ points to the IP Address of ‘127.0.0.1’, this is the internal IP address of your local machine used in development</a:t>
            </a:r>
          </a:p>
          <a:p>
            <a:pPr>
              <a:lnSpc>
                <a:spcPct val="110000"/>
              </a:lnSpc>
            </a:pPr>
            <a:r>
              <a:rPr lang="en-US" sz="1600" dirty="0"/>
              <a:t>Visual Studio uses IIS Express when running a web application locally on this address</a:t>
            </a:r>
          </a:p>
          <a:p>
            <a:pPr>
              <a:lnSpc>
                <a:spcPct val="110000"/>
              </a:lnSpc>
            </a:pPr>
            <a:endParaRPr lang="en-AU" sz="1600" dirty="0"/>
          </a:p>
        </p:txBody>
      </p:sp>
      <p:pic>
        <p:nvPicPr>
          <p:cNvPr id="4" name="Picture 2" descr="What is an IP Address? | IP Address Definition | Avast">
            <a:extLst>
              <a:ext uri="{FF2B5EF4-FFF2-40B4-BE49-F238E27FC236}">
                <a16:creationId xmlns:a16="http://schemas.microsoft.com/office/drawing/2014/main" id="{58D1C3CB-3DE9-F9F2-821B-FA636E79131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19670" y="157085"/>
            <a:ext cx="3553256" cy="646046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3" name="Group 7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974054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922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67FE8DF-CF71-F8C7-98BB-CEAF3B946228}"/>
              </a:ext>
            </a:extLst>
          </p:cNvPr>
          <p:cNvSpPr>
            <a:spLocks noGrp="1"/>
          </p:cNvSpPr>
          <p:nvPr>
            <p:ph type="title"/>
          </p:nvPr>
        </p:nvSpPr>
        <p:spPr>
          <a:xfrm>
            <a:off x="1141413" y="618518"/>
            <a:ext cx="4459286" cy="1478570"/>
          </a:xfrm>
        </p:spPr>
        <p:txBody>
          <a:bodyPr>
            <a:normAutofit/>
          </a:bodyPr>
          <a:lstStyle/>
          <a:p>
            <a:r>
              <a:rPr lang="en-AU" sz="3200"/>
              <a:t>PORTS</a:t>
            </a:r>
          </a:p>
        </p:txBody>
      </p:sp>
      <p:sp>
        <p:nvSpPr>
          <p:cNvPr id="3" name="Content Placeholder 2">
            <a:extLst>
              <a:ext uri="{FF2B5EF4-FFF2-40B4-BE49-F238E27FC236}">
                <a16:creationId xmlns:a16="http://schemas.microsoft.com/office/drawing/2014/main" id="{3F2BA1D4-41EA-BFA4-A8A1-D3998D151F84}"/>
              </a:ext>
            </a:extLst>
          </p:cNvPr>
          <p:cNvSpPr>
            <a:spLocks noGrp="1"/>
          </p:cNvSpPr>
          <p:nvPr>
            <p:ph idx="1"/>
          </p:nvPr>
        </p:nvSpPr>
        <p:spPr>
          <a:xfrm>
            <a:off x="1141412" y="2249487"/>
            <a:ext cx="4459287" cy="3965046"/>
          </a:xfrm>
        </p:spPr>
        <p:txBody>
          <a:bodyPr>
            <a:normAutofit/>
          </a:bodyPr>
          <a:lstStyle/>
          <a:p>
            <a:pPr marL="0" indent="0">
              <a:lnSpc>
                <a:spcPct val="110000"/>
              </a:lnSpc>
              <a:buNone/>
            </a:pPr>
            <a:r>
              <a:rPr lang="en-US" sz="1700" dirty="0"/>
              <a:t>Because more than once piece of software/website/web application can potentially be running on the one machine and be sharing the same IP address, we need a way of determining which one is the intended target of any messages or data that is passed to the device. This is where port numbers come into play.</a:t>
            </a:r>
          </a:p>
          <a:p>
            <a:pPr marL="0" indent="0">
              <a:buNone/>
            </a:pPr>
            <a:r>
              <a:rPr lang="en-US" sz="1800" dirty="0"/>
              <a:t>Each application on the device will need its own Port on the local machine which helps the device know where data should be sent once received from the internet.</a:t>
            </a:r>
          </a:p>
        </p:txBody>
      </p:sp>
      <p:pic>
        <p:nvPicPr>
          <p:cNvPr id="9218" name="Picture 2" descr="CCNA Training » TCP and UDP Tutorial">
            <a:extLst>
              <a:ext uri="{FF2B5EF4-FFF2-40B4-BE49-F238E27FC236}">
                <a16:creationId xmlns:a16="http://schemas.microsoft.com/office/drawing/2014/main" id="{3370C280-3CB3-2E95-760C-6AC27CB51D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888767"/>
            <a:ext cx="5456279" cy="305551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227" name="Group 922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22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22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4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24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1092053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E8DF-CF71-F8C7-98BB-CEAF3B946228}"/>
              </a:ext>
            </a:extLst>
          </p:cNvPr>
          <p:cNvSpPr>
            <a:spLocks noGrp="1"/>
          </p:cNvSpPr>
          <p:nvPr>
            <p:ph type="title"/>
          </p:nvPr>
        </p:nvSpPr>
        <p:spPr>
          <a:xfrm>
            <a:off x="1141413" y="618518"/>
            <a:ext cx="9905998" cy="1478570"/>
          </a:xfrm>
        </p:spPr>
        <p:txBody>
          <a:bodyPr>
            <a:normAutofit/>
          </a:bodyPr>
          <a:lstStyle/>
          <a:p>
            <a:r>
              <a:rPr lang="en-AU" dirty="0"/>
              <a:t>PORTS</a:t>
            </a:r>
          </a:p>
        </p:txBody>
      </p:sp>
      <p:pic>
        <p:nvPicPr>
          <p:cNvPr id="10242" name="Picture 2" descr="Network Ports | TCP &amp; UDP Well-Known Port Numbers ⋆ IpCisco">
            <a:extLst>
              <a:ext uri="{FF2B5EF4-FFF2-40B4-BE49-F238E27FC236}">
                <a16:creationId xmlns:a16="http://schemas.microsoft.com/office/drawing/2014/main" id="{902FCC15-1183-3034-9E35-C2A6C642FF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639578"/>
            <a:ext cx="3494597" cy="276946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F2BA1D4-41EA-BFA4-A8A1-D3998D151F84}"/>
              </a:ext>
            </a:extLst>
          </p:cNvPr>
          <p:cNvSpPr>
            <a:spLocks noGrp="1"/>
          </p:cNvSpPr>
          <p:nvPr>
            <p:ph idx="1"/>
          </p:nvPr>
        </p:nvSpPr>
        <p:spPr>
          <a:xfrm>
            <a:off x="5034579" y="2249487"/>
            <a:ext cx="6012832" cy="3541714"/>
          </a:xfrm>
        </p:spPr>
        <p:txBody>
          <a:bodyPr>
            <a:normAutofit/>
          </a:bodyPr>
          <a:lstStyle/>
          <a:p>
            <a:pPr>
              <a:lnSpc>
                <a:spcPct val="110000"/>
              </a:lnSpc>
              <a:buFontTx/>
              <a:buChar char="-"/>
            </a:pPr>
            <a:r>
              <a:rPr lang="en-US" sz="1700"/>
              <a:t>Port numbers range between 0-65,535</a:t>
            </a:r>
          </a:p>
          <a:p>
            <a:pPr>
              <a:lnSpc>
                <a:spcPct val="110000"/>
              </a:lnSpc>
              <a:buFontTx/>
              <a:buChar char="-"/>
            </a:pPr>
            <a:r>
              <a:rPr lang="en-US" sz="1700"/>
              <a:t>Port numbers between 0-1023 are considered restricted and are generally reserved for operating system services and prominent software companies such as SQL, Apple and Microsoft.</a:t>
            </a:r>
          </a:p>
          <a:p>
            <a:pPr>
              <a:lnSpc>
                <a:spcPct val="110000"/>
              </a:lnSpc>
              <a:buFontTx/>
              <a:buChar char="-"/>
            </a:pPr>
            <a:r>
              <a:rPr lang="en-US" sz="1700"/>
              <a:t>Ports above 1023 are generally available for use but some numbers can be already registered to particular software already and may cause conflicts if you are not careful.</a:t>
            </a:r>
          </a:p>
          <a:p>
            <a:pPr>
              <a:lnSpc>
                <a:spcPct val="110000"/>
              </a:lnSpc>
              <a:buFontTx/>
              <a:buChar char="-"/>
            </a:pPr>
            <a:r>
              <a:rPr lang="en-US" sz="1700"/>
              <a:t>If you allow for dynamic port selection, available ports are determined and assigned when an application is initialized.</a:t>
            </a:r>
          </a:p>
          <a:p>
            <a:pPr>
              <a:lnSpc>
                <a:spcPct val="110000"/>
              </a:lnSpc>
              <a:buFontTx/>
              <a:buChar char="-"/>
            </a:pPr>
            <a:r>
              <a:rPr lang="en-US" sz="1700"/>
              <a:t>Port settings can be found in properties -&gt; </a:t>
            </a:r>
            <a:r>
              <a:rPr lang="en-US" sz="1700" err="1"/>
              <a:t>launchsettings.json</a:t>
            </a:r>
            <a:endParaRPr lang="en-US" sz="1700"/>
          </a:p>
          <a:p>
            <a:pPr>
              <a:lnSpc>
                <a:spcPct val="110000"/>
              </a:lnSpc>
            </a:pPr>
            <a:endParaRPr lang="en-AU" sz="1700"/>
          </a:p>
        </p:txBody>
      </p:sp>
    </p:spTree>
    <p:extLst>
      <p:ext uri="{BB962C8B-B14F-4D97-AF65-F5344CB8AC3E}">
        <p14:creationId xmlns:p14="http://schemas.microsoft.com/office/powerpoint/2010/main" val="367370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3AEF-591F-6DAC-C52E-B6332402850F}"/>
              </a:ext>
            </a:extLst>
          </p:cNvPr>
          <p:cNvSpPr>
            <a:spLocks noGrp="1"/>
          </p:cNvSpPr>
          <p:nvPr>
            <p:ph type="title"/>
          </p:nvPr>
        </p:nvSpPr>
        <p:spPr>
          <a:xfrm>
            <a:off x="1141413" y="618518"/>
            <a:ext cx="9905998" cy="1478570"/>
          </a:xfrm>
        </p:spPr>
        <p:txBody>
          <a:bodyPr>
            <a:normAutofit/>
          </a:bodyPr>
          <a:lstStyle/>
          <a:p>
            <a:pPr algn="ctr"/>
            <a:r>
              <a:rPr lang="en-AU" dirty="0"/>
              <a:t>Serving Content</a:t>
            </a:r>
            <a:endParaRPr lang="en-AU"/>
          </a:p>
        </p:txBody>
      </p:sp>
      <p:sp>
        <p:nvSpPr>
          <p:cNvPr id="3" name="Content Placeholder 2">
            <a:extLst>
              <a:ext uri="{FF2B5EF4-FFF2-40B4-BE49-F238E27FC236}">
                <a16:creationId xmlns:a16="http://schemas.microsoft.com/office/drawing/2014/main" id="{F0C23476-CBF8-BB91-DE5E-28DFFD07A0B8}"/>
              </a:ext>
            </a:extLst>
          </p:cNvPr>
          <p:cNvSpPr>
            <a:spLocks noGrp="1"/>
          </p:cNvSpPr>
          <p:nvPr>
            <p:ph idx="1"/>
          </p:nvPr>
        </p:nvSpPr>
        <p:spPr>
          <a:xfrm>
            <a:off x="1141413" y="1819563"/>
            <a:ext cx="5656552" cy="4419919"/>
          </a:xfrm>
        </p:spPr>
        <p:txBody>
          <a:bodyPr anchor="ctr">
            <a:normAutofit/>
          </a:bodyPr>
          <a:lstStyle/>
          <a:p>
            <a:pPr lvl="0">
              <a:lnSpc>
                <a:spcPct val="110000"/>
              </a:lnSpc>
              <a:buFontTx/>
              <a:buChar char="-"/>
            </a:pPr>
            <a:r>
              <a:rPr lang="en-US" sz="1800" dirty="0"/>
              <a:t>When a client request is made, it is received by a server and ‘Handled’. On a webserver, this request may be routed to one or more web applications or sites.</a:t>
            </a:r>
          </a:p>
          <a:p>
            <a:pPr lvl="0">
              <a:lnSpc>
                <a:spcPct val="110000"/>
              </a:lnSpc>
              <a:buFontTx/>
              <a:buChar char="-"/>
            </a:pPr>
            <a:r>
              <a:rPr lang="en-US" sz="1800" dirty="0"/>
              <a:t>An appropriate response is calculated and can be returned in a variety of ways.</a:t>
            </a:r>
          </a:p>
          <a:p>
            <a:pPr>
              <a:lnSpc>
                <a:spcPct val="110000"/>
              </a:lnSpc>
              <a:buFontTx/>
              <a:buChar char="-"/>
            </a:pPr>
            <a:r>
              <a:rPr lang="en-US" sz="1800" dirty="0"/>
              <a:t>A Web API may return JSON or XML, representing an object or data.</a:t>
            </a:r>
          </a:p>
          <a:p>
            <a:pPr>
              <a:lnSpc>
                <a:spcPct val="110000"/>
              </a:lnSpc>
              <a:buFontTx/>
              <a:buChar char="-"/>
            </a:pPr>
            <a:r>
              <a:rPr lang="en-US" sz="1800" dirty="0"/>
              <a:t>SSR (Server-side rendering) web applications may return HTML, CSS + JS representing a web page that contains data</a:t>
            </a:r>
          </a:p>
          <a:p>
            <a:pPr>
              <a:lnSpc>
                <a:spcPct val="110000"/>
              </a:lnSpc>
            </a:pPr>
            <a:endParaRPr lang="en-AU" sz="1700" dirty="0"/>
          </a:p>
        </p:txBody>
      </p:sp>
      <p:pic>
        <p:nvPicPr>
          <p:cNvPr id="4098" name="Picture 2" descr="Server (computing) - Wikipedia">
            <a:extLst>
              <a:ext uri="{FF2B5EF4-FFF2-40B4-BE49-F238E27FC236}">
                <a16:creationId xmlns:a16="http://schemas.microsoft.com/office/drawing/2014/main" id="{62BE5851-B41C-EFFB-D245-30B8BA48B0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50" r="2714" b="4"/>
          <a:stretch/>
        </p:blipFill>
        <p:spPr bwMode="auto">
          <a:xfrm>
            <a:off x="6952400" y="1946225"/>
            <a:ext cx="4298899" cy="281468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481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271" name="Group 11270">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272" name="Rectangle 11271">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3"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1266" name="Picture 2">
            <a:extLst>
              <a:ext uri="{FF2B5EF4-FFF2-40B4-BE49-F238E27FC236}">
                <a16:creationId xmlns:a16="http://schemas.microsoft.com/office/drawing/2014/main" id="{5C032817-87E4-69C9-F84B-B34105AE7C69}"/>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r="6694"/>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1275" name="Group 11274">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1276"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77" name="Group 11276">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1297"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1298"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1299"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1300"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1278" name="Group 11277">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1291"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1292"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1293"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1294"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1295"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1296"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1279" name="Group 11278">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1287"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1288"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1289"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1290"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1280" name="Group 11279">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281"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1282"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1283"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1284"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1285"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1286"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6638DEC9-F2C5-8D51-06EE-19BB630A4ABE}"/>
              </a:ext>
            </a:extLst>
          </p:cNvPr>
          <p:cNvSpPr>
            <a:spLocks noGrp="1"/>
          </p:cNvSpPr>
          <p:nvPr>
            <p:ph type="title"/>
          </p:nvPr>
        </p:nvSpPr>
        <p:spPr>
          <a:xfrm>
            <a:off x="1143001" y="1007533"/>
            <a:ext cx="9905998" cy="1092200"/>
          </a:xfrm>
        </p:spPr>
        <p:txBody>
          <a:bodyPr>
            <a:normAutofit/>
          </a:bodyPr>
          <a:lstStyle/>
          <a:p>
            <a:pPr algn="ctr"/>
            <a:r>
              <a:rPr lang="en-AU" dirty="0"/>
              <a:t>Requests</a:t>
            </a:r>
            <a:endParaRPr lang="en-AU"/>
          </a:p>
        </p:txBody>
      </p:sp>
      <p:sp>
        <p:nvSpPr>
          <p:cNvPr id="3" name="Content Placeholder 2">
            <a:extLst>
              <a:ext uri="{FF2B5EF4-FFF2-40B4-BE49-F238E27FC236}">
                <a16:creationId xmlns:a16="http://schemas.microsoft.com/office/drawing/2014/main" id="{523B4605-5BF6-DF96-3998-95BAAC8CBD2A}"/>
              </a:ext>
            </a:extLst>
          </p:cNvPr>
          <p:cNvSpPr>
            <a:spLocks noGrp="1"/>
          </p:cNvSpPr>
          <p:nvPr>
            <p:ph idx="1"/>
          </p:nvPr>
        </p:nvSpPr>
        <p:spPr>
          <a:xfrm>
            <a:off x="1143001" y="2252134"/>
            <a:ext cx="9905999" cy="3454399"/>
          </a:xfrm>
        </p:spPr>
        <p:txBody>
          <a:bodyPr anchor="ctr">
            <a:normAutofit/>
          </a:bodyPr>
          <a:lstStyle/>
          <a:p>
            <a:pPr>
              <a:lnSpc>
                <a:spcPct val="110000"/>
              </a:lnSpc>
            </a:pPr>
            <a:r>
              <a:rPr lang="en-US" sz="1900"/>
              <a:t>A request is generally initiated by a client attempting to retrieve a resource on a server or trigger an event based on accessing an endpoint.</a:t>
            </a:r>
          </a:p>
          <a:p>
            <a:pPr>
              <a:lnSpc>
                <a:spcPct val="110000"/>
              </a:lnSpc>
            </a:pPr>
            <a:r>
              <a:rPr lang="en-US" sz="1900"/>
              <a:t>A request is a combination of:</a:t>
            </a:r>
          </a:p>
          <a:p>
            <a:pPr lvl="1">
              <a:lnSpc>
                <a:spcPct val="110000"/>
              </a:lnSpc>
            </a:pPr>
            <a:r>
              <a:rPr lang="en-US" sz="1900"/>
              <a:t>The destination (target / endpoint) of the request – Where is the request going?</a:t>
            </a:r>
          </a:p>
          <a:p>
            <a:pPr lvl="1">
              <a:lnSpc>
                <a:spcPct val="110000"/>
              </a:lnSpc>
            </a:pPr>
            <a:r>
              <a:rPr lang="en-US" sz="1900"/>
              <a:t>The method of the request – Browsers loading a webpage use the GET method by default</a:t>
            </a:r>
          </a:p>
          <a:p>
            <a:pPr lvl="1">
              <a:lnSpc>
                <a:spcPct val="110000"/>
              </a:lnSpc>
            </a:pPr>
            <a:r>
              <a:rPr lang="en-AU" sz="1900"/>
              <a:t>The request headers – a description of the Requester + any metadata for the request or the requests content</a:t>
            </a:r>
          </a:p>
          <a:p>
            <a:pPr lvl="1">
              <a:lnSpc>
                <a:spcPct val="110000"/>
              </a:lnSpc>
            </a:pPr>
            <a:r>
              <a:rPr lang="en-AU" sz="1900"/>
              <a:t>The content of the request – generally POST or PUT requests contain data that is being sent to the server, get requests may contain data in the form of a query string</a:t>
            </a:r>
          </a:p>
          <a:p>
            <a:pPr>
              <a:lnSpc>
                <a:spcPct val="110000"/>
              </a:lnSpc>
            </a:pPr>
            <a:endParaRPr lang="en-AU" sz="1900"/>
          </a:p>
        </p:txBody>
      </p:sp>
    </p:spTree>
    <p:extLst>
      <p:ext uri="{BB962C8B-B14F-4D97-AF65-F5344CB8AC3E}">
        <p14:creationId xmlns:p14="http://schemas.microsoft.com/office/powerpoint/2010/main" val="608464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CB5D-D253-A140-FB3B-A5F0A3CA857D}"/>
              </a:ext>
            </a:extLst>
          </p:cNvPr>
          <p:cNvSpPr>
            <a:spLocks noGrp="1"/>
          </p:cNvSpPr>
          <p:nvPr>
            <p:ph type="title"/>
          </p:nvPr>
        </p:nvSpPr>
        <p:spPr/>
        <p:txBody>
          <a:bodyPr/>
          <a:lstStyle/>
          <a:p>
            <a:r>
              <a:rPr lang="en-US" dirty="0"/>
              <a:t>Request Destination</a:t>
            </a:r>
            <a:endParaRPr lang="en-AU" dirty="0"/>
          </a:p>
        </p:txBody>
      </p:sp>
      <p:sp>
        <p:nvSpPr>
          <p:cNvPr id="3" name="Content Placeholder 2">
            <a:extLst>
              <a:ext uri="{FF2B5EF4-FFF2-40B4-BE49-F238E27FC236}">
                <a16:creationId xmlns:a16="http://schemas.microsoft.com/office/drawing/2014/main" id="{1D675242-192F-F120-B0DA-A8F240896765}"/>
              </a:ext>
            </a:extLst>
          </p:cNvPr>
          <p:cNvSpPr>
            <a:spLocks noGrp="1"/>
          </p:cNvSpPr>
          <p:nvPr>
            <p:ph idx="1"/>
          </p:nvPr>
        </p:nvSpPr>
        <p:spPr/>
        <p:txBody>
          <a:bodyPr/>
          <a:lstStyle/>
          <a:p>
            <a:r>
              <a:rPr lang="en-US" dirty="0"/>
              <a:t>A webserver generally has a base address (</a:t>
            </a:r>
            <a:r>
              <a:rPr lang="en-US" dirty="0">
                <a:hlinkClick r:id="rId2"/>
              </a:rPr>
              <a:t>https://en.wikipedia.org/</a:t>
            </a:r>
            <a:r>
              <a:rPr lang="en-US" dirty="0"/>
              <a:t>) that every request appends further detail too.</a:t>
            </a:r>
          </a:p>
          <a:p>
            <a:r>
              <a:rPr lang="en-AU" dirty="0"/>
              <a:t>A request will be to a specific Endpoint (/wiki/</a:t>
            </a:r>
            <a:r>
              <a:rPr lang="en-AU" dirty="0" err="1"/>
              <a:t>Web_server</a:t>
            </a:r>
            <a:r>
              <a:rPr lang="en-AU" dirty="0"/>
              <a:t>) that when combined with the base address forms a URI – Unique Resource Identifier</a:t>
            </a:r>
          </a:p>
          <a:p>
            <a:r>
              <a:rPr lang="en-AU" dirty="0"/>
              <a:t>A complete request URI (</a:t>
            </a:r>
            <a:r>
              <a:rPr lang="en-AU" dirty="0">
                <a:hlinkClick r:id="rId3"/>
              </a:rPr>
              <a:t>https://en.Wikipedia/wiki/web_Server</a:t>
            </a:r>
            <a:r>
              <a:rPr lang="en-AU" dirty="0"/>
              <a:t>)</a:t>
            </a:r>
          </a:p>
          <a:p>
            <a:endParaRPr lang="en-AU" dirty="0"/>
          </a:p>
        </p:txBody>
      </p:sp>
    </p:spTree>
    <p:extLst>
      <p:ext uri="{BB962C8B-B14F-4D97-AF65-F5344CB8AC3E}">
        <p14:creationId xmlns:p14="http://schemas.microsoft.com/office/powerpoint/2010/main" val="2709436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0769A8-EED9-B354-D10B-4CBE3C89B61A}"/>
              </a:ext>
            </a:extLst>
          </p:cNvPr>
          <p:cNvSpPr>
            <a:spLocks noGrp="1"/>
          </p:cNvSpPr>
          <p:nvPr>
            <p:ph type="title"/>
          </p:nvPr>
        </p:nvSpPr>
        <p:spPr>
          <a:xfrm>
            <a:off x="838200" y="365125"/>
            <a:ext cx="10515600" cy="1325563"/>
          </a:xfrm>
        </p:spPr>
        <p:txBody>
          <a:bodyPr/>
          <a:lstStyle/>
          <a:p>
            <a:r>
              <a:rPr lang="en-US" dirty="0"/>
              <a:t>Request Headers</a:t>
            </a:r>
            <a:endParaRPr lang="en-AU" dirty="0"/>
          </a:p>
        </p:txBody>
      </p:sp>
      <p:sp>
        <p:nvSpPr>
          <p:cNvPr id="5" name="Content Placeholder 2">
            <a:extLst>
              <a:ext uri="{FF2B5EF4-FFF2-40B4-BE49-F238E27FC236}">
                <a16:creationId xmlns:a16="http://schemas.microsoft.com/office/drawing/2014/main" id="{B807ECBE-1C58-BEB3-64E1-CCF05A408A2B}"/>
              </a:ext>
            </a:extLst>
          </p:cNvPr>
          <p:cNvSpPr>
            <a:spLocks noGrp="1"/>
          </p:cNvSpPr>
          <p:nvPr>
            <p:ph idx="1"/>
          </p:nvPr>
        </p:nvSpPr>
        <p:spPr>
          <a:xfrm>
            <a:off x="838200" y="1825625"/>
            <a:ext cx="10515600" cy="4351338"/>
          </a:xfrm>
        </p:spPr>
        <p:txBody>
          <a:bodyPr/>
          <a:lstStyle/>
          <a:p>
            <a:r>
              <a:rPr lang="en-US" dirty="0"/>
              <a:t>Headers provide extra detail to the webserver about the request</a:t>
            </a:r>
          </a:p>
          <a:p>
            <a:r>
              <a:rPr lang="en-AU" dirty="0"/>
              <a:t>Headers demonstrated when loading </a:t>
            </a:r>
            <a:r>
              <a:rPr lang="en-AU" dirty="0">
                <a:hlinkClick r:id="rId2"/>
              </a:rPr>
              <a:t>https://en.wikipedia.org/wiki/Web_server</a:t>
            </a:r>
            <a:r>
              <a:rPr lang="en-AU" dirty="0"/>
              <a:t> in a browser:</a:t>
            </a:r>
          </a:p>
          <a:p>
            <a:r>
              <a:rPr lang="en-AU" dirty="0"/>
              <a:t>Headers can determine how a Server might handle the request 	</a:t>
            </a:r>
          </a:p>
          <a:p>
            <a:endParaRPr lang="en-AU" dirty="0"/>
          </a:p>
        </p:txBody>
      </p:sp>
      <p:sp>
        <p:nvSpPr>
          <p:cNvPr id="6" name="TextBox 5">
            <a:extLst>
              <a:ext uri="{FF2B5EF4-FFF2-40B4-BE49-F238E27FC236}">
                <a16:creationId xmlns:a16="http://schemas.microsoft.com/office/drawing/2014/main" id="{E54E569C-D6A2-8CDA-B579-6297D00AA62C}"/>
              </a:ext>
            </a:extLst>
          </p:cNvPr>
          <p:cNvSpPr txBox="1"/>
          <p:nvPr/>
        </p:nvSpPr>
        <p:spPr>
          <a:xfrm>
            <a:off x="4643096" y="4057233"/>
            <a:ext cx="5510463" cy="2800767"/>
          </a:xfrm>
          <a:prstGeom prst="rect">
            <a:avLst/>
          </a:prstGeom>
          <a:noFill/>
        </p:spPr>
        <p:txBody>
          <a:bodyPr wrap="square" rtlCol="0">
            <a:spAutoFit/>
          </a:bodyPr>
          <a:lstStyle/>
          <a:p>
            <a:r>
              <a:rPr lang="en-US" sz="1600" dirty="0"/>
              <a:t>Headers starting with ‘:’ are new to HTTP2, and replace presenting this information in a single string</a:t>
            </a:r>
          </a:p>
          <a:p>
            <a:endParaRPr lang="en-US" sz="1600" dirty="0"/>
          </a:p>
          <a:p>
            <a:r>
              <a:rPr lang="en-US" sz="1600" b="1" dirty="0"/>
              <a:t>Accept</a:t>
            </a:r>
            <a:r>
              <a:rPr lang="en-US" sz="1600" dirty="0"/>
              <a:t>: the content the client is happy to receive in a response, these are listed as MIME Types. The server matches an appropriate MIME Type and responds with that format</a:t>
            </a:r>
          </a:p>
          <a:p>
            <a:endParaRPr lang="en-US" sz="1600" dirty="0"/>
          </a:p>
          <a:p>
            <a:r>
              <a:rPr lang="en-US" sz="1600" dirty="0"/>
              <a:t>Http Headers Reference:</a:t>
            </a:r>
          </a:p>
          <a:p>
            <a:r>
              <a:rPr lang="en-US" sz="1600" dirty="0">
                <a:hlinkClick r:id="rId3"/>
              </a:rPr>
              <a:t>https://developer.mozilla.org/en/US/docs/Web/HTTP/Headers</a:t>
            </a:r>
            <a:endParaRPr lang="en-US" sz="1600" dirty="0"/>
          </a:p>
          <a:p>
            <a:endParaRPr lang="en-US" sz="1600" dirty="0"/>
          </a:p>
          <a:p>
            <a:endParaRPr lang="en-AU" sz="1600" dirty="0"/>
          </a:p>
        </p:txBody>
      </p:sp>
      <p:pic>
        <p:nvPicPr>
          <p:cNvPr id="7" name="Picture 6">
            <a:extLst>
              <a:ext uri="{FF2B5EF4-FFF2-40B4-BE49-F238E27FC236}">
                <a16:creationId xmlns:a16="http://schemas.microsoft.com/office/drawing/2014/main" id="{69DE88A8-897E-5D24-6496-B04D40E8C5EC}"/>
              </a:ext>
            </a:extLst>
          </p:cNvPr>
          <p:cNvPicPr>
            <a:picLocks noChangeAspect="1"/>
          </p:cNvPicPr>
          <p:nvPr/>
        </p:nvPicPr>
        <p:blipFill>
          <a:blip r:embed="rId4"/>
          <a:stretch>
            <a:fillRect/>
          </a:stretch>
        </p:blipFill>
        <p:spPr>
          <a:xfrm>
            <a:off x="1147010" y="3962588"/>
            <a:ext cx="2621426" cy="2197213"/>
          </a:xfrm>
          <a:prstGeom prst="rect">
            <a:avLst/>
          </a:prstGeom>
        </p:spPr>
      </p:pic>
    </p:spTree>
    <p:extLst>
      <p:ext uri="{BB962C8B-B14F-4D97-AF65-F5344CB8AC3E}">
        <p14:creationId xmlns:p14="http://schemas.microsoft.com/office/powerpoint/2010/main" val="1333007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295" name="Group 12294">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296" name="Rectangle 12295">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7"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2290" name="Picture 2">
            <a:extLst>
              <a:ext uri="{FF2B5EF4-FFF2-40B4-BE49-F238E27FC236}">
                <a16:creationId xmlns:a16="http://schemas.microsoft.com/office/drawing/2014/main" id="{E6CC1615-14F4-E5EB-3268-FF0577E62FCF}"/>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14761" b="10217"/>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299" name="Group 12298">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2300"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01" name="Group 12300">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2321"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2322"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2323"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2324"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2302" name="Group 12301">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2315"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316"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2317"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2318"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2319"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2320"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2303" name="Group 12302">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2311"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2312"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2313"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2314"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2304" name="Group 12303">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2305"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306"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2307"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2308"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2309"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2310"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6576F18F-DC77-C8F9-7220-6CB67FCF6FD2}"/>
              </a:ext>
            </a:extLst>
          </p:cNvPr>
          <p:cNvSpPr>
            <a:spLocks noGrp="1"/>
          </p:cNvSpPr>
          <p:nvPr>
            <p:ph type="title"/>
          </p:nvPr>
        </p:nvSpPr>
        <p:spPr>
          <a:xfrm>
            <a:off x="1143001" y="1007533"/>
            <a:ext cx="9905998" cy="1092200"/>
          </a:xfrm>
        </p:spPr>
        <p:txBody>
          <a:bodyPr>
            <a:normAutofit/>
          </a:bodyPr>
          <a:lstStyle/>
          <a:p>
            <a:pPr algn="ctr"/>
            <a:r>
              <a:rPr lang="en-AU" dirty="0"/>
              <a:t>HTTP Request Methods</a:t>
            </a:r>
          </a:p>
        </p:txBody>
      </p:sp>
      <p:sp>
        <p:nvSpPr>
          <p:cNvPr id="3" name="Content Placeholder 2">
            <a:extLst>
              <a:ext uri="{FF2B5EF4-FFF2-40B4-BE49-F238E27FC236}">
                <a16:creationId xmlns:a16="http://schemas.microsoft.com/office/drawing/2014/main" id="{2D0371D0-8FF9-27F9-8C06-49A16F8B3DCB}"/>
              </a:ext>
            </a:extLst>
          </p:cNvPr>
          <p:cNvSpPr>
            <a:spLocks noGrp="1"/>
          </p:cNvSpPr>
          <p:nvPr>
            <p:ph idx="1"/>
          </p:nvPr>
        </p:nvSpPr>
        <p:spPr>
          <a:xfrm>
            <a:off x="1143001" y="2252134"/>
            <a:ext cx="9905999" cy="3454399"/>
          </a:xfrm>
        </p:spPr>
        <p:txBody>
          <a:bodyPr anchor="ctr">
            <a:normAutofit/>
          </a:bodyPr>
          <a:lstStyle/>
          <a:p>
            <a:pPr>
              <a:lnSpc>
                <a:spcPct val="110000"/>
              </a:lnSpc>
            </a:pPr>
            <a:r>
              <a:rPr lang="en-US" sz="2000" b="1"/>
              <a:t>GET</a:t>
            </a:r>
            <a:r>
              <a:rPr lang="en-US" sz="2000"/>
              <a:t> – used to describe a request that is asking to receive information</a:t>
            </a:r>
          </a:p>
          <a:p>
            <a:pPr lvl="1">
              <a:lnSpc>
                <a:spcPct val="110000"/>
              </a:lnSpc>
            </a:pPr>
            <a:r>
              <a:rPr lang="en-US" dirty="0">
                <a:hlinkClick r:id="rId5"/>
              </a:rPr>
              <a:t>https://en.wikipedia.org/wiki/Web_server</a:t>
            </a:r>
            <a:r>
              <a:rPr lang="en-US" dirty="0"/>
              <a:t> - GET will return the webpage</a:t>
            </a:r>
            <a:endParaRPr lang="en-US"/>
          </a:p>
          <a:p>
            <a:pPr>
              <a:lnSpc>
                <a:spcPct val="110000"/>
              </a:lnSpc>
            </a:pPr>
            <a:r>
              <a:rPr lang="en-US" sz="2000" b="1"/>
              <a:t>POST</a:t>
            </a:r>
            <a:r>
              <a:rPr lang="en-US" sz="2000"/>
              <a:t> – used to describe a method that is sending information – these requests will generally contain a body and a less specific Request URI</a:t>
            </a:r>
          </a:p>
          <a:p>
            <a:pPr>
              <a:lnSpc>
                <a:spcPct val="110000"/>
              </a:lnSpc>
            </a:pPr>
            <a:r>
              <a:rPr lang="en-US" sz="2000" b="1"/>
              <a:t>PUT</a:t>
            </a:r>
            <a:r>
              <a:rPr lang="en-US" sz="2000"/>
              <a:t> – used to describe a method that is updating information – will contain a body (the data to be updated) and a very specific URI (the location of the existing data to be updated)</a:t>
            </a:r>
          </a:p>
          <a:p>
            <a:pPr>
              <a:lnSpc>
                <a:spcPct val="110000"/>
              </a:lnSpc>
            </a:pPr>
            <a:r>
              <a:rPr lang="en-US" sz="2000" b="1"/>
              <a:t>DELETE</a:t>
            </a:r>
            <a:r>
              <a:rPr lang="en-US" sz="2000"/>
              <a:t> – used to signal to the webserver that the specified resource (via the URI) should be deleted</a:t>
            </a:r>
            <a:endParaRPr lang="en-AU" sz="2000"/>
          </a:p>
          <a:p>
            <a:pPr>
              <a:lnSpc>
                <a:spcPct val="110000"/>
              </a:lnSpc>
            </a:pPr>
            <a:endParaRPr lang="en-AU" sz="2000"/>
          </a:p>
        </p:txBody>
      </p:sp>
    </p:spTree>
    <p:extLst>
      <p:ext uri="{BB962C8B-B14F-4D97-AF65-F5344CB8AC3E}">
        <p14:creationId xmlns:p14="http://schemas.microsoft.com/office/powerpoint/2010/main" val="41497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32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5544263-B6C1-921D-498F-CA85A2CAC8CB}"/>
              </a:ext>
            </a:extLst>
          </p:cNvPr>
          <p:cNvSpPr>
            <a:spLocks noGrp="1"/>
          </p:cNvSpPr>
          <p:nvPr>
            <p:ph type="title"/>
          </p:nvPr>
        </p:nvSpPr>
        <p:spPr>
          <a:xfrm>
            <a:off x="1141413" y="618518"/>
            <a:ext cx="4459286" cy="1478570"/>
          </a:xfrm>
        </p:spPr>
        <p:txBody>
          <a:bodyPr>
            <a:normAutofit/>
          </a:bodyPr>
          <a:lstStyle/>
          <a:p>
            <a:r>
              <a:rPr lang="en-AU" sz="3200"/>
              <a:t>HTTP &amp; https</a:t>
            </a:r>
          </a:p>
        </p:txBody>
      </p:sp>
      <p:sp>
        <p:nvSpPr>
          <p:cNvPr id="3" name="Content Placeholder 2">
            <a:extLst>
              <a:ext uri="{FF2B5EF4-FFF2-40B4-BE49-F238E27FC236}">
                <a16:creationId xmlns:a16="http://schemas.microsoft.com/office/drawing/2014/main" id="{128F5FFB-29D0-A95F-137A-04E1A15E33CF}"/>
              </a:ext>
            </a:extLst>
          </p:cNvPr>
          <p:cNvSpPr>
            <a:spLocks noGrp="1"/>
          </p:cNvSpPr>
          <p:nvPr>
            <p:ph idx="1"/>
          </p:nvPr>
        </p:nvSpPr>
        <p:spPr>
          <a:xfrm>
            <a:off x="1141412" y="1727200"/>
            <a:ext cx="5400352" cy="4487333"/>
          </a:xfrm>
        </p:spPr>
        <p:txBody>
          <a:bodyPr>
            <a:normAutofit/>
          </a:bodyPr>
          <a:lstStyle/>
          <a:p>
            <a:pPr>
              <a:lnSpc>
                <a:spcPct val="110000"/>
              </a:lnSpc>
            </a:pPr>
            <a:r>
              <a:rPr lang="en-GB" sz="1600" dirty="0"/>
              <a:t>HTTP(Hypertext Transfer Protocol) is an application protocol designed to define a standardised way of communicating between different applications, servers, and clients on the internet.</a:t>
            </a:r>
          </a:p>
          <a:p>
            <a:pPr>
              <a:lnSpc>
                <a:spcPct val="110000"/>
              </a:lnSpc>
            </a:pPr>
            <a:r>
              <a:rPr lang="en-GB" sz="1600" dirty="0"/>
              <a:t>As a request-response protocol, HTTP gives users a way to interact with web resources such as HTML files by transmitting hypertext messages between clients and servers.</a:t>
            </a:r>
          </a:p>
          <a:p>
            <a:pPr>
              <a:lnSpc>
                <a:spcPct val="110000"/>
              </a:lnSpc>
            </a:pPr>
            <a:r>
              <a:rPr lang="en-GB" sz="1600" dirty="0"/>
              <a:t>HTTP utilizes specific request methods in order to perform various tasks.</a:t>
            </a:r>
          </a:p>
          <a:p>
            <a:pPr>
              <a:lnSpc>
                <a:spcPct val="110000"/>
              </a:lnSpc>
            </a:pPr>
            <a:r>
              <a:rPr lang="en-GB" sz="1600" dirty="0"/>
              <a:t>HTTPS (Hypertext Transfer Protocol Secure) layers additional security onto the system by encrypting data transmissions to prevent data from being compromised.</a:t>
            </a:r>
          </a:p>
          <a:p>
            <a:pPr>
              <a:lnSpc>
                <a:spcPct val="110000"/>
              </a:lnSpc>
            </a:pPr>
            <a:r>
              <a:rPr lang="en-GB" sz="1600" dirty="0"/>
              <a:t>It is recommended to use HTTPS instead of HTTP whenever you can.</a:t>
            </a:r>
            <a:endParaRPr lang="en-AU" sz="1600" dirty="0"/>
          </a:p>
        </p:txBody>
      </p:sp>
      <p:pic>
        <p:nvPicPr>
          <p:cNvPr id="13314" name="Picture 2">
            <a:extLst>
              <a:ext uri="{FF2B5EF4-FFF2-40B4-BE49-F238E27FC236}">
                <a16:creationId xmlns:a16="http://schemas.microsoft.com/office/drawing/2014/main" id="{351B3C82-9064-E393-A1A6-61D274DC018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94164" y="2052456"/>
            <a:ext cx="4858115" cy="242905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323" name="Group 1332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32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2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2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2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2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2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3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3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3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3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3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3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33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3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3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3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4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4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4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4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4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4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4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4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4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4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5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5923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6778-F8C2-3D04-8DCF-337705542FAE}"/>
              </a:ext>
            </a:extLst>
          </p:cNvPr>
          <p:cNvSpPr>
            <a:spLocks noGrp="1"/>
          </p:cNvSpPr>
          <p:nvPr>
            <p:ph type="title"/>
          </p:nvPr>
        </p:nvSpPr>
        <p:spPr/>
        <p:txBody>
          <a:bodyPr/>
          <a:lstStyle/>
          <a:p>
            <a:r>
              <a:rPr lang="en-AU" dirty="0"/>
              <a:t>What We’re covering</a:t>
            </a:r>
          </a:p>
        </p:txBody>
      </p:sp>
      <p:sp>
        <p:nvSpPr>
          <p:cNvPr id="3" name="Content Placeholder 2">
            <a:extLst>
              <a:ext uri="{FF2B5EF4-FFF2-40B4-BE49-F238E27FC236}">
                <a16:creationId xmlns:a16="http://schemas.microsoft.com/office/drawing/2014/main" id="{EE4C4572-54CD-26CF-9209-73C0233344A2}"/>
              </a:ext>
            </a:extLst>
          </p:cNvPr>
          <p:cNvSpPr>
            <a:spLocks noGrp="1"/>
          </p:cNvSpPr>
          <p:nvPr>
            <p:ph idx="1"/>
          </p:nvPr>
        </p:nvSpPr>
        <p:spPr/>
        <p:txBody>
          <a:bodyPr>
            <a:normAutofit/>
          </a:bodyPr>
          <a:lstStyle/>
          <a:p>
            <a:r>
              <a:rPr lang="en-AU" dirty="0"/>
              <a:t>Websites vs Web Applications</a:t>
            </a:r>
          </a:p>
          <a:p>
            <a:r>
              <a:rPr lang="en-AU" dirty="0"/>
              <a:t>Servers</a:t>
            </a:r>
          </a:p>
          <a:p>
            <a:r>
              <a:rPr lang="en-AU" dirty="0"/>
              <a:t>Http &amp; Https – Requests &amp; Responses</a:t>
            </a:r>
          </a:p>
          <a:p>
            <a:r>
              <a:rPr lang="en-AU" dirty="0"/>
              <a:t>URLs &amp; Query Parameters</a:t>
            </a:r>
          </a:p>
          <a:p>
            <a:r>
              <a:rPr lang="en-AU" dirty="0"/>
              <a:t>Addresses </a:t>
            </a:r>
            <a:r>
              <a:rPr lang="en-AU"/>
              <a:t>&amp; Ports</a:t>
            </a:r>
            <a:endParaRPr lang="en-AU" dirty="0"/>
          </a:p>
          <a:p>
            <a:endParaRPr lang="en-AU" dirty="0"/>
          </a:p>
        </p:txBody>
      </p:sp>
    </p:spTree>
    <p:extLst>
      <p:ext uri="{BB962C8B-B14F-4D97-AF65-F5344CB8AC3E}">
        <p14:creationId xmlns:p14="http://schemas.microsoft.com/office/powerpoint/2010/main" val="3274605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A0FB-BE4B-A9D9-D6C5-D17418A99925}"/>
              </a:ext>
            </a:extLst>
          </p:cNvPr>
          <p:cNvSpPr>
            <a:spLocks noGrp="1"/>
          </p:cNvSpPr>
          <p:nvPr>
            <p:ph type="title"/>
          </p:nvPr>
        </p:nvSpPr>
        <p:spPr/>
        <p:txBody>
          <a:bodyPr/>
          <a:lstStyle/>
          <a:p>
            <a:r>
              <a:rPr lang="en-AU" dirty="0"/>
              <a:t>Request </a:t>
            </a:r>
            <a:r>
              <a:rPr lang="en-AU" dirty="0" err="1"/>
              <a:t>COntent</a:t>
            </a:r>
            <a:endParaRPr lang="en-AU" dirty="0"/>
          </a:p>
        </p:txBody>
      </p:sp>
      <p:sp>
        <p:nvSpPr>
          <p:cNvPr id="3" name="Content Placeholder 2">
            <a:extLst>
              <a:ext uri="{FF2B5EF4-FFF2-40B4-BE49-F238E27FC236}">
                <a16:creationId xmlns:a16="http://schemas.microsoft.com/office/drawing/2014/main" id="{7581A0DA-452E-9A27-D2B4-ABC9E4E9FFB1}"/>
              </a:ext>
            </a:extLst>
          </p:cNvPr>
          <p:cNvSpPr>
            <a:spLocks noGrp="1"/>
          </p:cNvSpPr>
          <p:nvPr>
            <p:ph idx="1"/>
          </p:nvPr>
        </p:nvSpPr>
        <p:spPr/>
        <p:txBody>
          <a:bodyPr/>
          <a:lstStyle/>
          <a:p>
            <a:r>
              <a:rPr lang="en-US" dirty="0"/>
              <a:t>A PUT or POST request may contain data in a specific format or (MIME Type) that can be interpreted by the server</a:t>
            </a:r>
          </a:p>
          <a:p>
            <a:r>
              <a:rPr lang="en-US" dirty="0"/>
              <a:t>A GET request </a:t>
            </a:r>
            <a:r>
              <a:rPr lang="en-US" i="1" dirty="0"/>
              <a:t>can </a:t>
            </a:r>
            <a:r>
              <a:rPr lang="en-US" dirty="0"/>
              <a:t>contain a body, but it is bad practice to do so</a:t>
            </a:r>
          </a:p>
          <a:p>
            <a:r>
              <a:rPr lang="en-US" dirty="0"/>
              <a:t>A GET Request can include query strings to provide more detail in a request (if the webserver accepts query parameters)</a:t>
            </a:r>
            <a:endParaRPr lang="en-AU" dirty="0"/>
          </a:p>
        </p:txBody>
      </p:sp>
    </p:spTree>
    <p:extLst>
      <p:ext uri="{BB962C8B-B14F-4D97-AF65-F5344CB8AC3E}">
        <p14:creationId xmlns:p14="http://schemas.microsoft.com/office/powerpoint/2010/main" val="3986171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D8E5-6C74-C147-B06F-A9F181CEEA08}"/>
              </a:ext>
            </a:extLst>
          </p:cNvPr>
          <p:cNvSpPr>
            <a:spLocks noGrp="1"/>
          </p:cNvSpPr>
          <p:nvPr>
            <p:ph type="title"/>
          </p:nvPr>
        </p:nvSpPr>
        <p:spPr/>
        <p:txBody>
          <a:bodyPr/>
          <a:lstStyle/>
          <a:p>
            <a:r>
              <a:rPr lang="en-AU" dirty="0"/>
              <a:t>Query/</a:t>
            </a:r>
            <a:r>
              <a:rPr lang="en-AU" dirty="0" err="1"/>
              <a:t>Url</a:t>
            </a:r>
            <a:r>
              <a:rPr lang="en-AU" dirty="0"/>
              <a:t> Parameters</a:t>
            </a:r>
          </a:p>
        </p:txBody>
      </p:sp>
      <p:sp>
        <p:nvSpPr>
          <p:cNvPr id="3" name="Content Placeholder 2">
            <a:extLst>
              <a:ext uri="{FF2B5EF4-FFF2-40B4-BE49-F238E27FC236}">
                <a16:creationId xmlns:a16="http://schemas.microsoft.com/office/drawing/2014/main" id="{6B5D9FDC-E0CC-0F36-4B47-77C7D3A3E6FD}"/>
              </a:ext>
            </a:extLst>
          </p:cNvPr>
          <p:cNvSpPr>
            <a:spLocks noGrp="1"/>
          </p:cNvSpPr>
          <p:nvPr>
            <p:ph idx="1"/>
          </p:nvPr>
        </p:nvSpPr>
        <p:spPr/>
        <p:txBody>
          <a:bodyPr>
            <a:normAutofit fontScale="85000" lnSpcReduction="20000"/>
          </a:bodyPr>
          <a:lstStyle/>
          <a:p>
            <a:r>
              <a:rPr lang="en-US" dirty="0"/>
              <a:t>Query parameters can provide more detail with a GET request:</a:t>
            </a:r>
          </a:p>
          <a:p>
            <a:r>
              <a:rPr lang="en-US" dirty="0"/>
              <a:t>Using </a:t>
            </a:r>
            <a:r>
              <a:rPr lang="en-US" dirty="0" err="1"/>
              <a:t>Wikipedias</a:t>
            </a:r>
            <a:r>
              <a:rPr lang="en-US" dirty="0"/>
              <a:t> search functionality to search for ‘Query Parameters’:</a:t>
            </a:r>
          </a:p>
          <a:p>
            <a:pPr lvl="1"/>
            <a:r>
              <a:rPr lang="en-AU" dirty="0">
                <a:hlinkClick r:id="rId2"/>
              </a:rPr>
              <a:t>https://en.wikipedia.org/w/index.php?search=query+parameters&amp;title=Special%3ASearch&amp;go=Go&amp;ns0=1</a:t>
            </a:r>
            <a:endParaRPr lang="en-AU" dirty="0"/>
          </a:p>
          <a:p>
            <a:pPr lvl="1"/>
            <a:r>
              <a:rPr lang="en-AU" dirty="0"/>
              <a:t>The </a:t>
            </a:r>
            <a:r>
              <a:rPr lang="en-AU" dirty="0" err="1"/>
              <a:t>basaddress</a:t>
            </a:r>
            <a:r>
              <a:rPr lang="en-AU" dirty="0"/>
              <a:t> + endpoint are: </a:t>
            </a:r>
            <a:r>
              <a:rPr lang="en-AU" dirty="0">
                <a:hlinkClick r:id="rId3"/>
              </a:rPr>
              <a:t>https://en.wikipedia.org/w/index.php</a:t>
            </a:r>
            <a:endParaRPr lang="en-AU" dirty="0"/>
          </a:p>
          <a:p>
            <a:pPr lvl="1"/>
            <a:r>
              <a:rPr lang="en-AU" dirty="0"/>
              <a:t>? Is used to signify a parameter, &amp; is used to include  (and separate) another parameter</a:t>
            </a:r>
          </a:p>
          <a:p>
            <a:pPr lvl="1"/>
            <a:r>
              <a:rPr lang="en-AU" dirty="0"/>
              <a:t>The first parameter is: </a:t>
            </a:r>
            <a:r>
              <a:rPr lang="en-AU" dirty="0">
                <a:hlinkClick r:id="rId2"/>
              </a:rPr>
              <a:t>search=</a:t>
            </a:r>
            <a:r>
              <a:rPr lang="en-AU" dirty="0" err="1">
                <a:hlinkClick r:id="rId2"/>
              </a:rPr>
              <a:t>query+parameters</a:t>
            </a:r>
            <a:endParaRPr lang="en-AU" dirty="0"/>
          </a:p>
          <a:p>
            <a:pPr lvl="1"/>
            <a:r>
              <a:rPr lang="en-AU" dirty="0"/>
              <a:t>The second is: </a:t>
            </a:r>
            <a:r>
              <a:rPr lang="en-AU" dirty="0">
                <a:hlinkClick r:id="rId2"/>
              </a:rPr>
              <a:t>title=Special%3ASearch</a:t>
            </a:r>
            <a:endParaRPr lang="en-AU" dirty="0"/>
          </a:p>
          <a:p>
            <a:pPr lvl="1"/>
            <a:r>
              <a:rPr lang="en-AU" dirty="0"/>
              <a:t>The third is: </a:t>
            </a:r>
            <a:r>
              <a:rPr lang="en-AU" dirty="0">
                <a:hlinkClick r:id="rId2"/>
              </a:rPr>
              <a:t>go=Go</a:t>
            </a:r>
            <a:endParaRPr lang="en-AU" dirty="0"/>
          </a:p>
          <a:p>
            <a:pPr lvl="1"/>
            <a:r>
              <a:rPr lang="en-AU" dirty="0"/>
              <a:t>The fourth is: </a:t>
            </a:r>
            <a:r>
              <a:rPr lang="en-AU" dirty="0">
                <a:hlinkClick r:id="rId2"/>
              </a:rPr>
              <a:t>ns0=1</a:t>
            </a:r>
            <a:endParaRPr lang="en-AU" dirty="0"/>
          </a:p>
        </p:txBody>
      </p:sp>
    </p:spTree>
    <p:extLst>
      <p:ext uri="{BB962C8B-B14F-4D97-AF65-F5344CB8AC3E}">
        <p14:creationId xmlns:p14="http://schemas.microsoft.com/office/powerpoint/2010/main" val="913304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F042-0C92-892B-C8C2-798392534656}"/>
              </a:ext>
            </a:extLst>
          </p:cNvPr>
          <p:cNvSpPr>
            <a:spLocks noGrp="1"/>
          </p:cNvSpPr>
          <p:nvPr>
            <p:ph type="title"/>
          </p:nvPr>
        </p:nvSpPr>
        <p:spPr/>
        <p:txBody>
          <a:bodyPr/>
          <a:lstStyle/>
          <a:p>
            <a:r>
              <a:rPr lang="en-AU" dirty="0" err="1"/>
              <a:t>Url</a:t>
            </a:r>
            <a:r>
              <a:rPr lang="en-AU" dirty="0"/>
              <a:t> Encoding</a:t>
            </a:r>
          </a:p>
        </p:txBody>
      </p:sp>
      <p:sp>
        <p:nvSpPr>
          <p:cNvPr id="3" name="Content Placeholder 2">
            <a:extLst>
              <a:ext uri="{FF2B5EF4-FFF2-40B4-BE49-F238E27FC236}">
                <a16:creationId xmlns:a16="http://schemas.microsoft.com/office/drawing/2014/main" id="{C2594C2D-026C-4695-3A64-B5D812562B35}"/>
              </a:ext>
            </a:extLst>
          </p:cNvPr>
          <p:cNvSpPr>
            <a:spLocks noGrp="1"/>
          </p:cNvSpPr>
          <p:nvPr>
            <p:ph idx="1"/>
          </p:nvPr>
        </p:nvSpPr>
        <p:spPr/>
        <p:txBody>
          <a:bodyPr>
            <a:normAutofit fontScale="77500" lnSpcReduction="20000"/>
          </a:bodyPr>
          <a:lstStyle/>
          <a:p>
            <a:r>
              <a:rPr lang="en-US" dirty="0"/>
              <a:t>URL - Uniform Resource Locator can only contain characters in the ASCII character</a:t>
            </a:r>
          </a:p>
          <a:p>
            <a:r>
              <a:rPr lang="en-US" dirty="0"/>
              <a:t>Non-ASCII characters must be encoded to allow for transmission </a:t>
            </a:r>
          </a:p>
          <a:p>
            <a:r>
              <a:rPr lang="en-US" dirty="0"/>
              <a:t>Encoding replaces a character with a ‘%’ symbol and a hexadecimal representation of the original character (Example: %24 is the encoding for the $)</a:t>
            </a:r>
          </a:p>
          <a:p>
            <a:r>
              <a:rPr lang="en-US" dirty="0"/>
              <a:t>Spaces are also encoded to either a ‘+’ or ‘%20’</a:t>
            </a:r>
          </a:p>
          <a:p>
            <a:r>
              <a:rPr lang="en-US" dirty="0"/>
              <a:t>A GET Request can include query strings to provide more detail in a request (if the webserver accepts query parameters)</a:t>
            </a:r>
          </a:p>
          <a:p>
            <a:r>
              <a:rPr lang="en-AU" dirty="0" err="1"/>
              <a:t>Url</a:t>
            </a:r>
            <a:r>
              <a:rPr lang="en-AU" dirty="0"/>
              <a:t> </a:t>
            </a:r>
            <a:r>
              <a:rPr lang="en-AU" dirty="0" err="1"/>
              <a:t>Encoding:</a:t>
            </a:r>
            <a:r>
              <a:rPr lang="en-AU" dirty="0" err="1">
                <a:hlinkClick r:id="rId2"/>
              </a:rPr>
              <a:t>https</a:t>
            </a:r>
            <a:r>
              <a:rPr lang="en-AU" dirty="0">
                <a:hlinkClick r:id="rId2"/>
              </a:rPr>
              <a:t>://www.w3schools.com/tags/ref_urlencode.ASP</a:t>
            </a:r>
            <a:endParaRPr lang="en-US" dirty="0"/>
          </a:p>
          <a:p>
            <a:r>
              <a:rPr lang="en-AU" dirty="0">
                <a:hlinkClick r:id="rId3"/>
              </a:rPr>
              <a:t>https://en.wikipedia.org/wiki/Percent-encoding</a:t>
            </a:r>
            <a:endParaRPr lang="en-AU" dirty="0"/>
          </a:p>
          <a:p>
            <a:endParaRPr lang="en-AU" dirty="0"/>
          </a:p>
        </p:txBody>
      </p:sp>
    </p:spTree>
    <p:extLst>
      <p:ext uri="{BB962C8B-B14F-4D97-AF65-F5344CB8AC3E}">
        <p14:creationId xmlns:p14="http://schemas.microsoft.com/office/powerpoint/2010/main" val="1487714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42CC-7F30-7DC3-9D01-E681267D8BFB}"/>
              </a:ext>
            </a:extLst>
          </p:cNvPr>
          <p:cNvSpPr>
            <a:spLocks noGrp="1"/>
          </p:cNvSpPr>
          <p:nvPr>
            <p:ph type="title"/>
          </p:nvPr>
        </p:nvSpPr>
        <p:spPr>
          <a:xfrm>
            <a:off x="1141412" y="618518"/>
            <a:ext cx="5894387" cy="1478570"/>
          </a:xfrm>
        </p:spPr>
        <p:txBody>
          <a:bodyPr anchor="b">
            <a:normAutofit/>
          </a:bodyPr>
          <a:lstStyle/>
          <a:p>
            <a:r>
              <a:rPr lang="en-AU" dirty="0"/>
              <a:t>Response</a:t>
            </a:r>
          </a:p>
        </p:txBody>
      </p:sp>
      <p:sp>
        <p:nvSpPr>
          <p:cNvPr id="3" name="Content Placeholder 2">
            <a:extLst>
              <a:ext uri="{FF2B5EF4-FFF2-40B4-BE49-F238E27FC236}">
                <a16:creationId xmlns:a16="http://schemas.microsoft.com/office/drawing/2014/main" id="{15E8F952-85DC-B540-D391-EDB7BDC57548}"/>
              </a:ext>
            </a:extLst>
          </p:cNvPr>
          <p:cNvSpPr>
            <a:spLocks noGrp="1"/>
          </p:cNvSpPr>
          <p:nvPr>
            <p:ph idx="1"/>
          </p:nvPr>
        </p:nvSpPr>
        <p:spPr>
          <a:xfrm>
            <a:off x="1141412" y="2249487"/>
            <a:ext cx="5894388" cy="3541714"/>
          </a:xfrm>
        </p:spPr>
        <p:txBody>
          <a:bodyPr>
            <a:normAutofit/>
          </a:bodyPr>
          <a:lstStyle/>
          <a:p>
            <a:pPr>
              <a:lnSpc>
                <a:spcPct val="110000"/>
              </a:lnSpc>
            </a:pPr>
            <a:r>
              <a:rPr lang="en-US" sz="1800" dirty="0"/>
              <a:t>Once a request has been sent to a server, response from the server will be sent to the client.</a:t>
            </a:r>
          </a:p>
          <a:p>
            <a:pPr>
              <a:lnSpc>
                <a:spcPct val="110000"/>
              </a:lnSpc>
            </a:pPr>
            <a:r>
              <a:rPr lang="en-AU" sz="1800" dirty="0"/>
              <a:t>A response is a combination of:</a:t>
            </a:r>
          </a:p>
          <a:p>
            <a:pPr lvl="1">
              <a:lnSpc>
                <a:spcPct val="110000"/>
              </a:lnSpc>
            </a:pPr>
            <a:r>
              <a:rPr lang="en-AU" sz="1800" dirty="0"/>
              <a:t>A Status Code – indicating the outcome of the request</a:t>
            </a:r>
          </a:p>
          <a:p>
            <a:pPr lvl="1">
              <a:lnSpc>
                <a:spcPct val="110000"/>
              </a:lnSpc>
            </a:pPr>
            <a:r>
              <a:rPr lang="en-US" sz="1800" dirty="0"/>
              <a:t>Response Headers – providing detail around the response and metadata for any content returned from the server</a:t>
            </a:r>
          </a:p>
          <a:p>
            <a:pPr lvl="1">
              <a:lnSpc>
                <a:spcPct val="110000"/>
              </a:lnSpc>
            </a:pPr>
            <a:r>
              <a:rPr lang="en-US" sz="1800" dirty="0"/>
              <a:t>Content – any content requested from the server, navigating to a website returns HTML content to a browser</a:t>
            </a:r>
          </a:p>
          <a:p>
            <a:pPr marL="0" indent="0">
              <a:lnSpc>
                <a:spcPct val="110000"/>
              </a:lnSpc>
              <a:buNone/>
            </a:pPr>
            <a:endParaRPr lang="en-AU" sz="1800" dirty="0"/>
          </a:p>
        </p:txBody>
      </p:sp>
      <p:pic>
        <p:nvPicPr>
          <p:cNvPr id="14338" name="Picture 2">
            <a:extLst>
              <a:ext uri="{FF2B5EF4-FFF2-40B4-BE49-F238E27FC236}">
                <a16:creationId xmlns:a16="http://schemas.microsoft.com/office/drawing/2014/main" id="{7CC8F291-8924-21C4-7572-1B6FC9A1A4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8" r="22480"/>
          <a:stretch/>
        </p:blipFill>
        <p:spPr bwMode="auto">
          <a:xfrm>
            <a:off x="7619998" y="780235"/>
            <a:ext cx="3425199" cy="484033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52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051D-936F-519D-ED48-102EC4197876}"/>
              </a:ext>
            </a:extLst>
          </p:cNvPr>
          <p:cNvSpPr>
            <a:spLocks noGrp="1"/>
          </p:cNvSpPr>
          <p:nvPr>
            <p:ph type="title"/>
          </p:nvPr>
        </p:nvSpPr>
        <p:spPr/>
        <p:txBody>
          <a:bodyPr/>
          <a:lstStyle/>
          <a:p>
            <a:r>
              <a:rPr lang="en-AU" dirty="0"/>
              <a:t>Status codes</a:t>
            </a:r>
          </a:p>
        </p:txBody>
      </p:sp>
      <p:sp>
        <p:nvSpPr>
          <p:cNvPr id="3" name="Content Placeholder 2">
            <a:extLst>
              <a:ext uri="{FF2B5EF4-FFF2-40B4-BE49-F238E27FC236}">
                <a16:creationId xmlns:a16="http://schemas.microsoft.com/office/drawing/2014/main" id="{2B138ADA-4D6B-DBC1-22B3-B71A3A7AB78E}"/>
              </a:ext>
            </a:extLst>
          </p:cNvPr>
          <p:cNvSpPr>
            <a:spLocks noGrp="1"/>
          </p:cNvSpPr>
          <p:nvPr>
            <p:ph idx="1"/>
          </p:nvPr>
        </p:nvSpPr>
        <p:spPr/>
        <p:txBody>
          <a:bodyPr>
            <a:normAutofit fontScale="70000" lnSpcReduction="20000"/>
          </a:bodyPr>
          <a:lstStyle/>
          <a:p>
            <a:r>
              <a:rPr lang="en-US" dirty="0"/>
              <a:t>Response codes are used to describe any event during the request -&gt; response cycle and are categorized by 5 ranges:</a:t>
            </a:r>
          </a:p>
          <a:p>
            <a:endParaRPr lang="en-US" dirty="0"/>
          </a:p>
          <a:p>
            <a:pPr lvl="1"/>
            <a:r>
              <a:rPr lang="en-US" dirty="0"/>
              <a:t>1xx – Information, not success or failure</a:t>
            </a:r>
          </a:p>
          <a:p>
            <a:pPr lvl="1"/>
            <a:r>
              <a:rPr lang="en-US" dirty="0"/>
              <a:t>2xx – Success, 200 represents OK, 201 represents Created</a:t>
            </a:r>
          </a:p>
          <a:p>
            <a:pPr lvl="1"/>
            <a:r>
              <a:rPr lang="en-US" dirty="0"/>
              <a:t>3xx – Redirection, when there is a system redirecting the request/response</a:t>
            </a:r>
          </a:p>
          <a:p>
            <a:pPr lvl="1"/>
            <a:r>
              <a:rPr lang="en-US" dirty="0"/>
              <a:t>4xx – Client Error – an issue with the request</a:t>
            </a:r>
          </a:p>
          <a:p>
            <a:pPr lvl="2"/>
            <a:r>
              <a:rPr lang="en-US" dirty="0"/>
              <a:t>Indicates an incorrect, or poorly formatted request</a:t>
            </a:r>
          </a:p>
          <a:p>
            <a:pPr lvl="1"/>
            <a:r>
              <a:rPr lang="en-US" dirty="0"/>
              <a:t>5xx – Server Error – an issue with processing the request and sending the response</a:t>
            </a:r>
          </a:p>
          <a:p>
            <a:pPr lvl="2"/>
            <a:r>
              <a:rPr lang="en-US" dirty="0"/>
              <a:t>Can indicate a correct request, but a fault in the server that has prevented the request from being processed</a:t>
            </a:r>
          </a:p>
          <a:p>
            <a:pPr lvl="1"/>
            <a:endParaRPr lang="en-US" dirty="0"/>
          </a:p>
          <a:p>
            <a:pPr lvl="1"/>
            <a:r>
              <a:rPr lang="en-US" dirty="0"/>
              <a:t>418 – I’m a teapot </a:t>
            </a:r>
            <a:r>
              <a:rPr lang="en-US" dirty="0">
                <a:hlinkClick r:id="rId2"/>
              </a:rPr>
              <a:t>https://datatracker.ietf.org/doc/html/rfc2324</a:t>
            </a:r>
            <a:endParaRPr lang="en-US" dirty="0"/>
          </a:p>
          <a:p>
            <a:endParaRPr lang="en-AU" dirty="0"/>
          </a:p>
        </p:txBody>
      </p:sp>
    </p:spTree>
    <p:extLst>
      <p:ext uri="{BB962C8B-B14F-4D97-AF65-F5344CB8AC3E}">
        <p14:creationId xmlns:p14="http://schemas.microsoft.com/office/powerpoint/2010/main" val="381471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0108CB-5C12-258F-CD58-C89441626C9C}"/>
              </a:ext>
            </a:extLst>
          </p:cNvPr>
          <p:cNvSpPr>
            <a:spLocks noGrp="1"/>
          </p:cNvSpPr>
          <p:nvPr>
            <p:ph type="title"/>
          </p:nvPr>
        </p:nvSpPr>
        <p:spPr>
          <a:xfrm>
            <a:off x="838200" y="365125"/>
            <a:ext cx="10515600" cy="1325563"/>
          </a:xfrm>
        </p:spPr>
        <p:txBody>
          <a:bodyPr/>
          <a:lstStyle/>
          <a:p>
            <a:r>
              <a:rPr lang="en-US" dirty="0"/>
              <a:t>Response Headers</a:t>
            </a:r>
            <a:endParaRPr lang="en-AU" dirty="0"/>
          </a:p>
        </p:txBody>
      </p:sp>
      <p:sp>
        <p:nvSpPr>
          <p:cNvPr id="9" name="Content Placeholder 2">
            <a:extLst>
              <a:ext uri="{FF2B5EF4-FFF2-40B4-BE49-F238E27FC236}">
                <a16:creationId xmlns:a16="http://schemas.microsoft.com/office/drawing/2014/main" id="{9645095F-B364-1C2F-3EAB-3D9DDB65DBBD}"/>
              </a:ext>
            </a:extLst>
          </p:cNvPr>
          <p:cNvSpPr>
            <a:spLocks noGrp="1"/>
          </p:cNvSpPr>
          <p:nvPr>
            <p:ph idx="1"/>
          </p:nvPr>
        </p:nvSpPr>
        <p:spPr>
          <a:xfrm>
            <a:off x="838200" y="1690688"/>
            <a:ext cx="10515600" cy="4486275"/>
          </a:xfrm>
        </p:spPr>
        <p:txBody>
          <a:bodyPr/>
          <a:lstStyle/>
          <a:p>
            <a:r>
              <a:rPr lang="en-US" sz="2400" dirty="0"/>
              <a:t>Headers provide extra detail to the client about the response </a:t>
            </a:r>
          </a:p>
          <a:p>
            <a:r>
              <a:rPr lang="en-AU" sz="2400" dirty="0"/>
              <a:t>Headers demonstrated when receiving a response from </a:t>
            </a:r>
            <a:r>
              <a:rPr lang="en-AU" sz="2400" dirty="0">
                <a:hlinkClick r:id="rId2"/>
              </a:rPr>
              <a:t>https://en.wikipedia.org/wiki/Web_server</a:t>
            </a:r>
            <a:r>
              <a:rPr lang="en-AU" sz="2400" dirty="0"/>
              <a:t> in a browser:</a:t>
            </a:r>
          </a:p>
          <a:p>
            <a:r>
              <a:rPr lang="en-AU" sz="2400" dirty="0"/>
              <a:t>Response Headers describe the server, and the content returned</a:t>
            </a:r>
          </a:p>
          <a:p>
            <a:endParaRPr lang="en-AU" dirty="0"/>
          </a:p>
        </p:txBody>
      </p:sp>
      <p:sp>
        <p:nvSpPr>
          <p:cNvPr id="10" name="TextBox 9">
            <a:extLst>
              <a:ext uri="{FF2B5EF4-FFF2-40B4-BE49-F238E27FC236}">
                <a16:creationId xmlns:a16="http://schemas.microsoft.com/office/drawing/2014/main" id="{09D69280-1504-BDAF-19D4-CF9703C2F47D}"/>
              </a:ext>
            </a:extLst>
          </p:cNvPr>
          <p:cNvSpPr txBox="1"/>
          <p:nvPr/>
        </p:nvSpPr>
        <p:spPr>
          <a:xfrm>
            <a:off x="5466488" y="3987236"/>
            <a:ext cx="5510463" cy="2554545"/>
          </a:xfrm>
          <a:prstGeom prst="rect">
            <a:avLst/>
          </a:prstGeom>
          <a:noFill/>
        </p:spPr>
        <p:txBody>
          <a:bodyPr wrap="square" rtlCol="0">
            <a:spAutoFit/>
          </a:bodyPr>
          <a:lstStyle/>
          <a:p>
            <a:r>
              <a:rPr lang="en-US" sz="1600" b="1" dirty="0"/>
              <a:t>Age: </a:t>
            </a:r>
            <a:r>
              <a:rPr lang="en-US" sz="1600" dirty="0"/>
              <a:t>The time, in seconds, that the object has been in a proxy cache.</a:t>
            </a:r>
          </a:p>
          <a:p>
            <a:endParaRPr lang="en-US" sz="1600" dirty="0"/>
          </a:p>
          <a:p>
            <a:r>
              <a:rPr lang="en-US" sz="1600" b="1" dirty="0"/>
              <a:t>Cache-control: </a:t>
            </a:r>
            <a:r>
              <a:rPr lang="en-US" sz="1600" dirty="0"/>
              <a:t>specifies whether the response can be cached, how long for and any action to take when the cached data age is greater than the set max-age</a:t>
            </a:r>
            <a:endParaRPr lang="en-US" sz="1600" b="1" dirty="0"/>
          </a:p>
          <a:p>
            <a:endParaRPr lang="en-US" sz="1600" dirty="0">
              <a:hlinkClick r:id="rId3"/>
            </a:endParaRPr>
          </a:p>
          <a:p>
            <a:r>
              <a:rPr lang="en-US" sz="1600" dirty="0">
                <a:hlinkClick r:id="rId3"/>
              </a:rPr>
              <a:t>https://developer.mozilla.org/en-US/docs/Web/HTTP/Headers</a:t>
            </a:r>
            <a:endParaRPr lang="en-US" sz="1600" dirty="0"/>
          </a:p>
          <a:p>
            <a:endParaRPr lang="en-US" sz="1600" dirty="0"/>
          </a:p>
          <a:p>
            <a:endParaRPr lang="en-AU" sz="1600" dirty="0"/>
          </a:p>
        </p:txBody>
      </p:sp>
      <p:pic>
        <p:nvPicPr>
          <p:cNvPr id="11" name="Picture 10">
            <a:extLst>
              <a:ext uri="{FF2B5EF4-FFF2-40B4-BE49-F238E27FC236}">
                <a16:creationId xmlns:a16="http://schemas.microsoft.com/office/drawing/2014/main" id="{9383A236-979A-8FC5-DB1F-B731C51AFAFE}"/>
              </a:ext>
            </a:extLst>
          </p:cNvPr>
          <p:cNvPicPr>
            <a:picLocks noChangeAspect="1"/>
          </p:cNvPicPr>
          <p:nvPr/>
        </p:nvPicPr>
        <p:blipFill>
          <a:blip r:embed="rId4"/>
          <a:stretch>
            <a:fillRect/>
          </a:stretch>
        </p:blipFill>
        <p:spPr>
          <a:xfrm>
            <a:off x="1050476" y="4277857"/>
            <a:ext cx="4039164" cy="1743318"/>
          </a:xfrm>
          <a:prstGeom prst="rect">
            <a:avLst/>
          </a:prstGeom>
        </p:spPr>
      </p:pic>
    </p:spTree>
    <p:extLst>
      <p:ext uri="{BB962C8B-B14F-4D97-AF65-F5344CB8AC3E}">
        <p14:creationId xmlns:p14="http://schemas.microsoft.com/office/powerpoint/2010/main" val="116007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4DC-F995-9B2C-0D32-DA8FA6D3DB95}"/>
              </a:ext>
            </a:extLst>
          </p:cNvPr>
          <p:cNvSpPr>
            <a:spLocks noGrp="1"/>
          </p:cNvSpPr>
          <p:nvPr>
            <p:ph type="title"/>
          </p:nvPr>
        </p:nvSpPr>
        <p:spPr/>
        <p:txBody>
          <a:bodyPr/>
          <a:lstStyle/>
          <a:p>
            <a:r>
              <a:rPr lang="en-AU" dirty="0"/>
              <a:t>Content</a:t>
            </a:r>
          </a:p>
        </p:txBody>
      </p:sp>
      <p:sp>
        <p:nvSpPr>
          <p:cNvPr id="3" name="Content Placeholder 2">
            <a:extLst>
              <a:ext uri="{FF2B5EF4-FFF2-40B4-BE49-F238E27FC236}">
                <a16:creationId xmlns:a16="http://schemas.microsoft.com/office/drawing/2014/main" id="{07FE6432-27F7-76BC-8E17-84C2C5036EBF}"/>
              </a:ext>
            </a:extLst>
          </p:cNvPr>
          <p:cNvSpPr>
            <a:spLocks noGrp="1"/>
          </p:cNvSpPr>
          <p:nvPr>
            <p:ph idx="1"/>
          </p:nvPr>
        </p:nvSpPr>
        <p:spPr/>
        <p:txBody>
          <a:bodyPr>
            <a:normAutofit lnSpcReduction="10000"/>
          </a:bodyPr>
          <a:lstStyle/>
          <a:p>
            <a:r>
              <a:rPr lang="en-US" sz="1400" dirty="0"/>
              <a:t>Acceptable content format is defined in the Request headers, while the returned format is described in the Response headers.</a:t>
            </a:r>
          </a:p>
          <a:p>
            <a:endParaRPr lang="en-US" sz="1400" dirty="0"/>
          </a:p>
          <a:p>
            <a:r>
              <a:rPr lang="en-US" sz="1400" dirty="0"/>
              <a:t>Will conform to a MIME type (Multipurpose Internet Mail Extensions)</a:t>
            </a:r>
          </a:p>
          <a:p>
            <a:pPr lvl="1"/>
            <a:r>
              <a:rPr lang="en-US" sz="1400" dirty="0">
                <a:hlinkClick r:id="rId2"/>
              </a:rPr>
              <a:t>https://developer.mozilla.org/en-US/docs/Web/HTTP/Basics_of_HTTP/MIME_types/Common_types</a:t>
            </a:r>
            <a:endParaRPr lang="en-US" sz="1400" dirty="0"/>
          </a:p>
          <a:p>
            <a:r>
              <a:rPr lang="en-US" sz="1400" dirty="0"/>
              <a:t>Primary (default) MIME types are:</a:t>
            </a:r>
          </a:p>
          <a:p>
            <a:pPr lvl="1"/>
            <a:r>
              <a:rPr lang="en-US" sz="1400" dirty="0"/>
              <a:t>text/plain – for anything in a textual format</a:t>
            </a:r>
          </a:p>
          <a:p>
            <a:pPr lvl="1"/>
            <a:r>
              <a:rPr lang="en-US" sz="1400" dirty="0"/>
              <a:t>Application/octet-stream – for anything that the browser should not execute directly (application files, binary data)</a:t>
            </a:r>
          </a:p>
          <a:p>
            <a:r>
              <a:rPr lang="en-US" sz="1400" dirty="0"/>
              <a:t>Web Pages are generally returned as ‘text/html’ while structured application data (POCO’s, Data Models) can be returned as XML or JSON application/xml + application/</a:t>
            </a:r>
            <a:r>
              <a:rPr lang="en-US" sz="1400" dirty="0" err="1"/>
              <a:t>json</a:t>
            </a:r>
            <a:endParaRPr lang="en-US" sz="1400" dirty="0"/>
          </a:p>
          <a:p>
            <a:r>
              <a:rPr lang="en-US" sz="1400" dirty="0"/>
              <a:t>Content can be Encoded, or compressed to reduce file size, but the type of encoding or compression must be specified using the </a:t>
            </a:r>
            <a:r>
              <a:rPr lang="en-US" sz="1400" b="1" dirty="0"/>
              <a:t>Accept-Encoding</a:t>
            </a:r>
            <a:r>
              <a:rPr lang="en-US" sz="1400" dirty="0"/>
              <a:t> and </a:t>
            </a:r>
            <a:r>
              <a:rPr lang="en-US" sz="1400" b="1" dirty="0"/>
              <a:t>Content-Encoding</a:t>
            </a:r>
            <a:r>
              <a:rPr lang="en-US" sz="1400" dirty="0"/>
              <a:t> Headers</a:t>
            </a:r>
          </a:p>
          <a:p>
            <a:endParaRPr lang="en-AU" sz="1400" dirty="0"/>
          </a:p>
        </p:txBody>
      </p:sp>
    </p:spTree>
    <p:extLst>
      <p:ext uri="{BB962C8B-B14F-4D97-AF65-F5344CB8AC3E}">
        <p14:creationId xmlns:p14="http://schemas.microsoft.com/office/powerpoint/2010/main" val="2226294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7C19B7-D98E-F2A8-8F59-8E0D7E41627E}"/>
              </a:ext>
            </a:extLst>
          </p:cNvPr>
          <p:cNvSpPr>
            <a:spLocks noGrp="1"/>
          </p:cNvSpPr>
          <p:nvPr>
            <p:ph type="title"/>
          </p:nvPr>
        </p:nvSpPr>
        <p:spPr>
          <a:xfrm>
            <a:off x="284922" y="365125"/>
            <a:ext cx="6824869" cy="1325563"/>
          </a:xfrm>
        </p:spPr>
        <p:txBody>
          <a:bodyPr/>
          <a:lstStyle/>
          <a:p>
            <a:r>
              <a:rPr lang="en-US" sz="4400" dirty="0"/>
              <a:t>Viewing Request / Response Details</a:t>
            </a:r>
            <a:endParaRPr lang="en-AU" dirty="0"/>
          </a:p>
        </p:txBody>
      </p:sp>
      <p:sp>
        <p:nvSpPr>
          <p:cNvPr id="5" name="Content Placeholder 2">
            <a:extLst>
              <a:ext uri="{FF2B5EF4-FFF2-40B4-BE49-F238E27FC236}">
                <a16:creationId xmlns:a16="http://schemas.microsoft.com/office/drawing/2014/main" id="{471088BD-1A1D-95B0-50FB-A3CE8BD4F31E}"/>
              </a:ext>
            </a:extLst>
          </p:cNvPr>
          <p:cNvSpPr>
            <a:spLocks noGrp="1"/>
          </p:cNvSpPr>
          <p:nvPr>
            <p:ph idx="1"/>
          </p:nvPr>
        </p:nvSpPr>
        <p:spPr>
          <a:xfrm>
            <a:off x="718931" y="1915975"/>
            <a:ext cx="5681870" cy="4486275"/>
          </a:xfrm>
        </p:spPr>
        <p:txBody>
          <a:bodyPr>
            <a:normAutofit/>
          </a:bodyPr>
          <a:lstStyle/>
          <a:p>
            <a:r>
              <a:rPr lang="en-US" sz="2000" dirty="0"/>
              <a:t>Chrome Dev tools can show request / response data</a:t>
            </a:r>
          </a:p>
          <a:p>
            <a:pPr lvl="1"/>
            <a:r>
              <a:rPr lang="en-AU" sz="2000" dirty="0"/>
              <a:t>F12 or right click -&gt; inspect</a:t>
            </a:r>
          </a:p>
          <a:p>
            <a:r>
              <a:rPr lang="en-AU" sz="2000" dirty="0"/>
              <a:t>Selecting the Network Tab and refreshing a web page shows relevant  request / response data</a:t>
            </a:r>
          </a:p>
          <a:p>
            <a:r>
              <a:rPr lang="en-AU" sz="2000" dirty="0"/>
              <a:t>Each individual file listed has been sent from the server as a HTTP response, triggered by request</a:t>
            </a:r>
          </a:p>
        </p:txBody>
      </p:sp>
      <p:pic>
        <p:nvPicPr>
          <p:cNvPr id="6" name="Picture 5">
            <a:extLst>
              <a:ext uri="{FF2B5EF4-FFF2-40B4-BE49-F238E27FC236}">
                <a16:creationId xmlns:a16="http://schemas.microsoft.com/office/drawing/2014/main" id="{EAE571C6-C061-9168-AF98-F9C1DEC00FDA}"/>
              </a:ext>
            </a:extLst>
          </p:cNvPr>
          <p:cNvPicPr>
            <a:picLocks noChangeAspect="1"/>
          </p:cNvPicPr>
          <p:nvPr/>
        </p:nvPicPr>
        <p:blipFill rotWithShape="1">
          <a:blip r:embed="rId2"/>
          <a:srcRect r="2283"/>
          <a:stretch/>
        </p:blipFill>
        <p:spPr>
          <a:xfrm>
            <a:off x="7199440" y="10"/>
            <a:ext cx="4992560" cy="6857990"/>
          </a:xfrm>
          <a:prstGeom prst="rect">
            <a:avLst/>
          </a:prstGeom>
          <a:effectLst/>
        </p:spPr>
      </p:pic>
    </p:spTree>
    <p:extLst>
      <p:ext uri="{BB962C8B-B14F-4D97-AF65-F5344CB8AC3E}">
        <p14:creationId xmlns:p14="http://schemas.microsoft.com/office/powerpoint/2010/main" val="3790097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66" name="Group 65">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54CA364B-1810-698D-B7EB-F6A138F0617B}"/>
              </a:ext>
            </a:extLst>
          </p:cNvPr>
          <p:cNvSpPr>
            <a:spLocks noGrp="1"/>
          </p:cNvSpPr>
          <p:nvPr>
            <p:ph type="title"/>
          </p:nvPr>
        </p:nvSpPr>
        <p:spPr>
          <a:xfrm>
            <a:off x="6615112" y="1122363"/>
            <a:ext cx="4052887" cy="2387600"/>
          </a:xfrm>
        </p:spPr>
        <p:txBody>
          <a:bodyPr vert="horz" lIns="91440" tIns="45720" rIns="91440" bIns="45720" rtlCol="0" anchor="b">
            <a:normAutofit/>
          </a:bodyPr>
          <a:lstStyle/>
          <a:p>
            <a:r>
              <a:rPr lang="en-US" sz="4800"/>
              <a:t>Questions?</a:t>
            </a:r>
          </a:p>
        </p:txBody>
      </p:sp>
      <p:pic>
        <p:nvPicPr>
          <p:cNvPr id="4" name="Picture 3" descr="Yellow question mark">
            <a:extLst>
              <a:ext uri="{FF2B5EF4-FFF2-40B4-BE49-F238E27FC236}">
                <a16:creationId xmlns:a16="http://schemas.microsoft.com/office/drawing/2014/main" id="{D314D9F6-3902-625D-1200-D7E07BD537DF}"/>
              </a:ext>
            </a:extLst>
          </p:cNvPr>
          <p:cNvPicPr>
            <a:picLocks noChangeAspect="1"/>
          </p:cNvPicPr>
          <p:nvPr/>
        </p:nvPicPr>
        <p:blipFill rotWithShape="1">
          <a:blip r:embed="rId4"/>
          <a:srcRect l="40783" r="5834"/>
          <a:stretch/>
        </p:blipFill>
        <p:spPr>
          <a:xfrm>
            <a:off x="-5597" y="10"/>
            <a:ext cx="6101597" cy="6857990"/>
          </a:xfrm>
          <a:prstGeom prst="rect">
            <a:avLst/>
          </a:prstGeom>
        </p:spPr>
      </p:pic>
      <p:grpSp>
        <p:nvGrpSpPr>
          <p:cNvPr id="70" name="Group 69">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1"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2"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5"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0"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2"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6" name="Group 125">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4468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FFC417C-3CD5-D05C-4AB5-1B1C9A8E0E39}"/>
              </a:ext>
            </a:extLst>
          </p:cNvPr>
          <p:cNvSpPr>
            <a:spLocks noGrp="1"/>
          </p:cNvSpPr>
          <p:nvPr>
            <p:ph type="title"/>
          </p:nvPr>
        </p:nvSpPr>
        <p:spPr>
          <a:xfrm>
            <a:off x="1141413" y="618518"/>
            <a:ext cx="4459286" cy="1478570"/>
          </a:xfrm>
        </p:spPr>
        <p:txBody>
          <a:bodyPr>
            <a:normAutofit/>
          </a:bodyPr>
          <a:lstStyle/>
          <a:p>
            <a:r>
              <a:rPr lang="en-AU" sz="3200"/>
              <a:t>Websites vs web applications</a:t>
            </a:r>
          </a:p>
        </p:txBody>
      </p:sp>
      <p:sp>
        <p:nvSpPr>
          <p:cNvPr id="3" name="Content Placeholder 2">
            <a:extLst>
              <a:ext uri="{FF2B5EF4-FFF2-40B4-BE49-F238E27FC236}">
                <a16:creationId xmlns:a16="http://schemas.microsoft.com/office/drawing/2014/main" id="{C9CEAFBE-4B59-C269-A75F-885CFFF97561}"/>
              </a:ext>
            </a:extLst>
          </p:cNvPr>
          <p:cNvSpPr>
            <a:spLocks noGrp="1"/>
          </p:cNvSpPr>
          <p:nvPr>
            <p:ph idx="1"/>
          </p:nvPr>
        </p:nvSpPr>
        <p:spPr>
          <a:xfrm>
            <a:off x="1141412" y="2249487"/>
            <a:ext cx="4459287" cy="3965046"/>
          </a:xfrm>
        </p:spPr>
        <p:txBody>
          <a:bodyPr>
            <a:normAutofit/>
          </a:bodyPr>
          <a:lstStyle/>
          <a:p>
            <a:pPr marL="0" indent="0">
              <a:buNone/>
            </a:pPr>
            <a:r>
              <a:rPr lang="en-AU" dirty="0"/>
              <a:t>What we often consider as websites are actually broken into 2 main categories, websites and web applications. Although they may look the same on the surface and how we initially access them is the same, they are actually quite different. </a:t>
            </a:r>
          </a:p>
        </p:txBody>
      </p:sp>
      <p:pic>
        <p:nvPicPr>
          <p:cNvPr id="1026" name="Picture 2" descr="Web application vs. website: finally answered">
            <a:extLst>
              <a:ext uri="{FF2B5EF4-FFF2-40B4-BE49-F238E27FC236}">
                <a16:creationId xmlns:a16="http://schemas.microsoft.com/office/drawing/2014/main" id="{B999EB82-7A7E-FD15-B4C4-4B34D5DB951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820564"/>
            <a:ext cx="5456279" cy="319192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4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5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55575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0582-ABE0-5C92-2598-34241CA897F2}"/>
              </a:ext>
            </a:extLst>
          </p:cNvPr>
          <p:cNvSpPr>
            <a:spLocks noGrp="1"/>
          </p:cNvSpPr>
          <p:nvPr>
            <p:ph type="title"/>
          </p:nvPr>
        </p:nvSpPr>
        <p:spPr>
          <a:xfrm>
            <a:off x="1141413" y="618518"/>
            <a:ext cx="9905998" cy="1478570"/>
          </a:xfrm>
        </p:spPr>
        <p:txBody>
          <a:bodyPr>
            <a:normAutofit/>
          </a:bodyPr>
          <a:lstStyle/>
          <a:p>
            <a:pPr algn="ctr"/>
            <a:r>
              <a:rPr lang="en-AU" dirty="0"/>
              <a:t>websites</a:t>
            </a:r>
            <a:endParaRPr lang="en-AU"/>
          </a:p>
        </p:txBody>
      </p:sp>
      <p:sp>
        <p:nvSpPr>
          <p:cNvPr id="3" name="Content Placeholder 2">
            <a:extLst>
              <a:ext uri="{FF2B5EF4-FFF2-40B4-BE49-F238E27FC236}">
                <a16:creationId xmlns:a16="http://schemas.microsoft.com/office/drawing/2014/main" id="{FE019D05-F107-F6EB-3F9D-8E5656BD2A80}"/>
              </a:ext>
            </a:extLst>
          </p:cNvPr>
          <p:cNvSpPr>
            <a:spLocks noGrp="1"/>
          </p:cNvSpPr>
          <p:nvPr>
            <p:ph idx="1"/>
          </p:nvPr>
        </p:nvSpPr>
        <p:spPr>
          <a:xfrm>
            <a:off x="1141412" y="2249487"/>
            <a:ext cx="4844521" cy="3541714"/>
          </a:xfrm>
        </p:spPr>
        <p:txBody>
          <a:bodyPr anchor="ctr">
            <a:normAutofit/>
          </a:bodyPr>
          <a:lstStyle/>
          <a:p>
            <a:pPr>
              <a:lnSpc>
                <a:spcPct val="110000"/>
              </a:lnSpc>
            </a:pPr>
            <a:r>
              <a:rPr lang="en-AU" sz="2200"/>
              <a:t>Contains static content</a:t>
            </a:r>
          </a:p>
          <a:p>
            <a:pPr>
              <a:lnSpc>
                <a:spcPct val="110000"/>
              </a:lnSpc>
            </a:pPr>
            <a:r>
              <a:rPr lang="en-AU" sz="2200"/>
              <a:t>Page content is readable but not directly interactable.</a:t>
            </a:r>
          </a:p>
          <a:p>
            <a:pPr>
              <a:lnSpc>
                <a:spcPct val="110000"/>
              </a:lnSpc>
            </a:pPr>
            <a:r>
              <a:rPr lang="en-AU" sz="2200"/>
              <a:t>May still have forms and simple authentication but they don’t affect the sites content directly.</a:t>
            </a:r>
          </a:p>
          <a:p>
            <a:pPr>
              <a:lnSpc>
                <a:spcPct val="110000"/>
              </a:lnSpc>
            </a:pPr>
            <a:r>
              <a:rPr lang="en-AU" sz="2200"/>
              <a:t>Generally easier to implement and deploy.</a:t>
            </a:r>
          </a:p>
          <a:p>
            <a:pPr>
              <a:lnSpc>
                <a:spcPct val="110000"/>
              </a:lnSpc>
            </a:pPr>
            <a:endParaRPr lang="en-AU" sz="2200"/>
          </a:p>
        </p:txBody>
      </p:sp>
      <p:pic>
        <p:nvPicPr>
          <p:cNvPr id="2052" name="Picture 4" descr="What platform should I use to build my own website? - The Arts Development  Company">
            <a:extLst>
              <a:ext uri="{FF2B5EF4-FFF2-40B4-BE49-F238E27FC236}">
                <a16:creationId xmlns:a16="http://schemas.microsoft.com/office/drawing/2014/main" id="{1628D376-8172-39C3-F9E8-26F3B74CA6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58" r="9975" b="-3"/>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946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080" name="Rectangle 307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14C23F3D-395C-2F7D-C1AF-9F45AD992064}"/>
              </a:ext>
            </a:extLst>
          </p:cNvPr>
          <p:cNvSpPr>
            <a:spLocks noGrp="1"/>
          </p:cNvSpPr>
          <p:nvPr>
            <p:ph type="title"/>
          </p:nvPr>
        </p:nvSpPr>
        <p:spPr>
          <a:xfrm>
            <a:off x="4996697" y="618518"/>
            <a:ext cx="6050713" cy="1478570"/>
          </a:xfrm>
        </p:spPr>
        <p:txBody>
          <a:bodyPr>
            <a:normAutofit/>
          </a:bodyPr>
          <a:lstStyle/>
          <a:p>
            <a:r>
              <a:rPr lang="en-AU" dirty="0"/>
              <a:t>Web applications</a:t>
            </a:r>
          </a:p>
        </p:txBody>
      </p:sp>
      <p:pic>
        <p:nvPicPr>
          <p:cNvPr id="3074" name="Picture 2" descr="A Step-by-Step Guide on How to Build a Web App | Net Solutions">
            <a:extLst>
              <a:ext uri="{FF2B5EF4-FFF2-40B4-BE49-F238E27FC236}">
                <a16:creationId xmlns:a16="http://schemas.microsoft.com/office/drawing/2014/main" id="{5A31F2E0-F591-6BDD-B6AA-8F2CDFF459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73" r="15551" b="-1"/>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083" name="Group 308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084" name="Rectangle 308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08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7" name="Rectangle 308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08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2" name="Rectangle 311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1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4" name="Rectangle 312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2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BE5987BF-7251-5A05-3838-C172DD50885C}"/>
              </a:ext>
            </a:extLst>
          </p:cNvPr>
          <p:cNvSpPr>
            <a:spLocks noGrp="1"/>
          </p:cNvSpPr>
          <p:nvPr>
            <p:ph idx="1"/>
          </p:nvPr>
        </p:nvSpPr>
        <p:spPr>
          <a:xfrm>
            <a:off x="4968958" y="2249487"/>
            <a:ext cx="6078453" cy="3541714"/>
          </a:xfrm>
        </p:spPr>
        <p:txBody>
          <a:bodyPr>
            <a:normAutofit fontScale="85000" lnSpcReduction="10000"/>
          </a:bodyPr>
          <a:lstStyle/>
          <a:p>
            <a:r>
              <a:rPr lang="en-AU" dirty="0"/>
              <a:t>Content is designed for user interactions</a:t>
            </a:r>
          </a:p>
          <a:p>
            <a:r>
              <a:rPr lang="en-AU" dirty="0"/>
              <a:t>Will change content shown based upon user inputs and access.</a:t>
            </a:r>
          </a:p>
          <a:p>
            <a:r>
              <a:rPr lang="en-AU" dirty="0"/>
              <a:t>Commonly have a database component.</a:t>
            </a:r>
          </a:p>
          <a:p>
            <a:r>
              <a:rPr lang="en-AU" dirty="0"/>
              <a:t>Higher complexity in development and deployment.</a:t>
            </a:r>
          </a:p>
          <a:p>
            <a:r>
              <a:rPr lang="en-AU" dirty="0"/>
              <a:t>Generally require authentication to fully access content/functionality.</a:t>
            </a:r>
          </a:p>
          <a:p>
            <a:r>
              <a:rPr lang="en-AU" dirty="0"/>
              <a:t>Most common type of modern web pages.</a:t>
            </a:r>
          </a:p>
        </p:txBody>
      </p:sp>
    </p:spTree>
    <p:extLst>
      <p:ext uri="{BB962C8B-B14F-4D97-AF65-F5344CB8AC3E}">
        <p14:creationId xmlns:p14="http://schemas.microsoft.com/office/powerpoint/2010/main" val="83941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AD5C5D2B-602A-CDCD-35AC-4105BF66921E}"/>
              </a:ext>
            </a:extLst>
          </p:cNvPr>
          <p:cNvSpPr>
            <a:spLocks noGrp="1"/>
          </p:cNvSpPr>
          <p:nvPr>
            <p:ph type="title"/>
          </p:nvPr>
        </p:nvSpPr>
        <p:spPr>
          <a:xfrm>
            <a:off x="4996697" y="618518"/>
            <a:ext cx="6050713" cy="1478570"/>
          </a:xfrm>
        </p:spPr>
        <p:txBody>
          <a:bodyPr>
            <a:normAutofit/>
          </a:bodyPr>
          <a:lstStyle/>
          <a:p>
            <a:r>
              <a:rPr lang="en-AU" dirty="0"/>
              <a:t>Servers</a:t>
            </a:r>
          </a:p>
        </p:txBody>
      </p:sp>
      <p:pic>
        <p:nvPicPr>
          <p:cNvPr id="5" name="Picture 4" descr="Illuminated server room panel">
            <a:extLst>
              <a:ext uri="{FF2B5EF4-FFF2-40B4-BE49-F238E27FC236}">
                <a16:creationId xmlns:a16="http://schemas.microsoft.com/office/drawing/2014/main" id="{230E183B-30E7-B833-296E-FA86888A0207}"/>
              </a:ext>
            </a:extLst>
          </p:cNvPr>
          <p:cNvPicPr>
            <a:picLocks noChangeAspect="1"/>
          </p:cNvPicPr>
          <p:nvPr/>
        </p:nvPicPr>
        <p:blipFill rotWithShape="1">
          <a:blip r:embed="rId4"/>
          <a:srcRect l="24075" r="30806"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5E0F3F67-F071-D9F6-DF07-5DFA81FEDEA6}"/>
              </a:ext>
            </a:extLst>
          </p:cNvPr>
          <p:cNvSpPr>
            <a:spLocks noGrp="1"/>
          </p:cNvSpPr>
          <p:nvPr>
            <p:ph idx="1"/>
          </p:nvPr>
        </p:nvSpPr>
        <p:spPr>
          <a:xfrm>
            <a:off x="4968958" y="2249487"/>
            <a:ext cx="6078453" cy="3541714"/>
          </a:xfrm>
        </p:spPr>
        <p:txBody>
          <a:bodyPr>
            <a:normAutofit fontScale="92500" lnSpcReduction="20000"/>
          </a:bodyPr>
          <a:lstStyle/>
          <a:p>
            <a:pPr marL="0" indent="0">
              <a:lnSpc>
                <a:spcPct val="110000"/>
              </a:lnSpc>
              <a:buNone/>
            </a:pPr>
            <a:r>
              <a:rPr lang="en-AU" sz="2000" dirty="0"/>
              <a:t>Regardless of whether you are developing a website or a web application. It needs to be hosted (stored) on a server to allow users to access. </a:t>
            </a:r>
          </a:p>
          <a:p>
            <a:pPr marL="0" indent="0">
              <a:lnSpc>
                <a:spcPct val="110000"/>
              </a:lnSpc>
              <a:buNone/>
            </a:pPr>
            <a:r>
              <a:rPr lang="en-AU" sz="2000" dirty="0"/>
              <a:t>Servers are used to serve content to a client device across a network such as the internet when it is requested.</a:t>
            </a:r>
          </a:p>
          <a:p>
            <a:pPr marL="0" indent="0">
              <a:lnSpc>
                <a:spcPct val="110000"/>
              </a:lnSpc>
              <a:buNone/>
            </a:pPr>
            <a:r>
              <a:rPr lang="en-AU" sz="2000" dirty="0"/>
              <a:t>They run on hardware that can be either hosted locally or remotely.</a:t>
            </a:r>
          </a:p>
          <a:p>
            <a:pPr marL="0" indent="0">
              <a:lnSpc>
                <a:spcPct val="110000"/>
              </a:lnSpc>
              <a:buNone/>
            </a:pPr>
            <a:r>
              <a:rPr lang="en-AU" sz="2000" dirty="0"/>
              <a:t>They can return a variety of different types of data from text to images and video.</a:t>
            </a:r>
          </a:p>
          <a:p>
            <a:pPr marL="0" indent="0">
              <a:lnSpc>
                <a:spcPct val="110000"/>
              </a:lnSpc>
              <a:buNone/>
            </a:pPr>
            <a:r>
              <a:rPr lang="en-AU" sz="2000" dirty="0"/>
              <a:t>There are different types of servers depending upon what their purpose is and how it is used.</a:t>
            </a:r>
          </a:p>
        </p:txBody>
      </p:sp>
    </p:spTree>
    <p:extLst>
      <p:ext uri="{BB962C8B-B14F-4D97-AF65-F5344CB8AC3E}">
        <p14:creationId xmlns:p14="http://schemas.microsoft.com/office/powerpoint/2010/main" val="2714747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17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638CC8E4-B9F5-01A0-08CE-1C625DE2D22C}"/>
              </a:ext>
            </a:extLst>
          </p:cNvPr>
          <p:cNvSpPr>
            <a:spLocks noGrp="1"/>
          </p:cNvSpPr>
          <p:nvPr>
            <p:ph type="title"/>
          </p:nvPr>
        </p:nvSpPr>
        <p:spPr>
          <a:xfrm>
            <a:off x="1141413" y="618518"/>
            <a:ext cx="4459286" cy="1478570"/>
          </a:xfrm>
        </p:spPr>
        <p:txBody>
          <a:bodyPr>
            <a:normAutofit/>
          </a:bodyPr>
          <a:lstStyle/>
          <a:p>
            <a:r>
              <a:rPr lang="en-US" sz="3200"/>
              <a:t>Web Servers</a:t>
            </a:r>
            <a:endParaRPr lang="en-AU" sz="3200"/>
          </a:p>
        </p:txBody>
      </p:sp>
      <p:sp>
        <p:nvSpPr>
          <p:cNvPr id="3" name="Content Placeholder 2">
            <a:extLst>
              <a:ext uri="{FF2B5EF4-FFF2-40B4-BE49-F238E27FC236}">
                <a16:creationId xmlns:a16="http://schemas.microsoft.com/office/drawing/2014/main" id="{97FC0DA8-E209-6C40-F6D2-0DC14E2F5DD8}"/>
              </a:ext>
            </a:extLst>
          </p:cNvPr>
          <p:cNvSpPr>
            <a:spLocks noGrp="1"/>
          </p:cNvSpPr>
          <p:nvPr>
            <p:ph idx="1"/>
          </p:nvPr>
        </p:nvSpPr>
        <p:spPr>
          <a:xfrm>
            <a:off x="1141412" y="1724849"/>
            <a:ext cx="5836364" cy="4489684"/>
          </a:xfrm>
        </p:spPr>
        <p:txBody>
          <a:bodyPr>
            <a:normAutofit/>
          </a:bodyPr>
          <a:lstStyle/>
          <a:p>
            <a:pPr lvl="0">
              <a:lnSpc>
                <a:spcPct val="110000"/>
              </a:lnSpc>
              <a:buFontTx/>
              <a:buChar char="-"/>
            </a:pPr>
            <a:r>
              <a:rPr lang="en-US" sz="2000" dirty="0"/>
              <a:t>Web Servers focus on providing the infrastructure required to allow for hosting a web site or web application</a:t>
            </a:r>
          </a:p>
          <a:p>
            <a:pPr lvl="0">
              <a:lnSpc>
                <a:spcPct val="110000"/>
              </a:lnSpc>
              <a:buFontTx/>
              <a:buChar char="-"/>
            </a:pPr>
            <a:r>
              <a:rPr lang="en-US" sz="2000" dirty="0"/>
              <a:t>Web Servers may run alongside DB servers and application servers on the same hardware, or on their own hardware</a:t>
            </a:r>
          </a:p>
          <a:p>
            <a:pPr lvl="0">
              <a:lnSpc>
                <a:spcPct val="110000"/>
              </a:lnSpc>
              <a:buFontTx/>
              <a:buChar char="-"/>
            </a:pPr>
            <a:r>
              <a:rPr lang="en-US" sz="2000" dirty="0"/>
              <a:t>Common Web Servers include Internet Information Services (IIS), Apache HTTP Server, NGINX (Engine X)</a:t>
            </a:r>
          </a:p>
          <a:p>
            <a:pPr lvl="0">
              <a:lnSpc>
                <a:spcPct val="110000"/>
              </a:lnSpc>
              <a:buFontTx/>
              <a:buChar char="-"/>
            </a:pPr>
            <a:r>
              <a:rPr lang="en-US" sz="2000" dirty="0"/>
              <a:t>Web Servers can handle requests before they reach an application</a:t>
            </a:r>
          </a:p>
          <a:p>
            <a:pPr>
              <a:lnSpc>
                <a:spcPct val="110000"/>
              </a:lnSpc>
            </a:pPr>
            <a:endParaRPr lang="en-AU" sz="1700" dirty="0"/>
          </a:p>
        </p:txBody>
      </p:sp>
      <p:pic>
        <p:nvPicPr>
          <p:cNvPr id="7170" name="Picture 2" descr="Web Server Symbol Free PNG Image｜Illustoon">
            <a:extLst>
              <a:ext uri="{FF2B5EF4-FFF2-40B4-BE49-F238E27FC236}">
                <a16:creationId xmlns:a16="http://schemas.microsoft.com/office/drawing/2014/main" id="{68B2CA77-CE5B-DCAD-367C-FA16873E893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28614" y="1724849"/>
            <a:ext cx="3965047" cy="396504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179" name="Group 717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18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8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19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9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831075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CFC4-EC18-5E90-3706-04043D82D29A}"/>
              </a:ext>
            </a:extLst>
          </p:cNvPr>
          <p:cNvSpPr>
            <a:spLocks noGrp="1"/>
          </p:cNvSpPr>
          <p:nvPr>
            <p:ph type="title"/>
          </p:nvPr>
        </p:nvSpPr>
        <p:spPr>
          <a:xfrm>
            <a:off x="1141413" y="618518"/>
            <a:ext cx="9905998" cy="1478570"/>
          </a:xfrm>
        </p:spPr>
        <p:txBody>
          <a:bodyPr>
            <a:normAutofit/>
          </a:bodyPr>
          <a:lstStyle/>
          <a:p>
            <a:pPr algn="ctr"/>
            <a:r>
              <a:rPr lang="en-US" dirty="0"/>
              <a:t>Application Servers</a:t>
            </a:r>
            <a:endParaRPr lang="en-AU"/>
          </a:p>
        </p:txBody>
      </p:sp>
      <p:pic>
        <p:nvPicPr>
          <p:cNvPr id="6146" name="Picture 2" descr="Application Server vs Web Server | HostGator">
            <a:extLst>
              <a:ext uri="{FF2B5EF4-FFF2-40B4-BE49-F238E27FC236}">
                <a16:creationId xmlns:a16="http://schemas.microsoft.com/office/drawing/2014/main" id="{CFAE95D4-3C7A-97BA-0709-A5772C57B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83" r="19231" b="-1"/>
          <a:stretch/>
        </p:blipFill>
        <p:spPr bwMode="auto">
          <a:xfrm>
            <a:off x="1141411" y="2249487"/>
            <a:ext cx="3494597" cy="354965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54243B0-AD3B-5817-42EB-7EEB91D8714C}"/>
              </a:ext>
            </a:extLst>
          </p:cNvPr>
          <p:cNvSpPr>
            <a:spLocks noGrp="1"/>
          </p:cNvSpPr>
          <p:nvPr>
            <p:ph idx="1"/>
          </p:nvPr>
        </p:nvSpPr>
        <p:spPr>
          <a:xfrm>
            <a:off x="5034579" y="2249487"/>
            <a:ext cx="6012832" cy="3541714"/>
          </a:xfrm>
        </p:spPr>
        <p:txBody>
          <a:bodyPr>
            <a:normAutofit/>
          </a:bodyPr>
          <a:lstStyle/>
          <a:p>
            <a:pPr lvl="0">
              <a:lnSpc>
                <a:spcPct val="110000"/>
              </a:lnSpc>
              <a:buFontTx/>
              <a:buChar char="-"/>
            </a:pPr>
            <a:r>
              <a:rPr lang="en-US" sz="2000"/>
              <a:t>Application Servers work with, or in place of an operating system</a:t>
            </a:r>
          </a:p>
          <a:p>
            <a:pPr lvl="0">
              <a:lnSpc>
                <a:spcPct val="110000"/>
              </a:lnSpc>
              <a:buFontTx/>
              <a:buChar char="-"/>
            </a:pPr>
            <a:r>
              <a:rPr lang="en-US" sz="2000"/>
              <a:t>Manage the communication and interconnectivity between a range of different applications on a server</a:t>
            </a:r>
          </a:p>
          <a:p>
            <a:pPr lvl="0">
              <a:lnSpc>
                <a:spcPct val="110000"/>
              </a:lnSpc>
              <a:buFontTx/>
              <a:buChar char="-"/>
            </a:pPr>
            <a:r>
              <a:rPr lang="en-US" sz="2000"/>
              <a:t>An application server might manage the underlying infrastructure for IIS and SQL Server</a:t>
            </a:r>
          </a:p>
          <a:p>
            <a:pPr>
              <a:lnSpc>
                <a:spcPct val="110000"/>
              </a:lnSpc>
              <a:buFontTx/>
              <a:buChar char="-"/>
            </a:pPr>
            <a:r>
              <a:rPr lang="en-US" sz="2000"/>
              <a:t>Windows Server is an example of an Operating System focused on providing an Application Server</a:t>
            </a:r>
          </a:p>
          <a:p>
            <a:pPr>
              <a:lnSpc>
                <a:spcPct val="110000"/>
              </a:lnSpc>
            </a:pPr>
            <a:endParaRPr lang="en-AU" sz="2000"/>
          </a:p>
        </p:txBody>
      </p:sp>
    </p:spTree>
    <p:extLst>
      <p:ext uri="{BB962C8B-B14F-4D97-AF65-F5344CB8AC3E}">
        <p14:creationId xmlns:p14="http://schemas.microsoft.com/office/powerpoint/2010/main" val="302671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D1B0-528C-7814-5436-23EA09F204FF}"/>
              </a:ext>
            </a:extLst>
          </p:cNvPr>
          <p:cNvSpPr>
            <a:spLocks noGrp="1"/>
          </p:cNvSpPr>
          <p:nvPr>
            <p:ph type="title"/>
          </p:nvPr>
        </p:nvSpPr>
        <p:spPr>
          <a:xfrm>
            <a:off x="1141413" y="618518"/>
            <a:ext cx="9905998" cy="1478570"/>
          </a:xfrm>
        </p:spPr>
        <p:txBody>
          <a:bodyPr>
            <a:normAutofit/>
          </a:bodyPr>
          <a:lstStyle/>
          <a:p>
            <a:r>
              <a:rPr lang="en-AU" dirty="0"/>
              <a:t>Database servers</a:t>
            </a:r>
          </a:p>
        </p:txBody>
      </p:sp>
      <p:pic>
        <p:nvPicPr>
          <p:cNvPr id="5122" name="Picture 2" descr="Database Icon Vector Art, Icons, and Graphics for Free Download">
            <a:extLst>
              <a:ext uri="{FF2B5EF4-FFF2-40B4-BE49-F238E27FC236}">
                <a16:creationId xmlns:a16="http://schemas.microsoft.com/office/drawing/2014/main" id="{BB817735-F363-980D-080F-D0010540C0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277013"/>
            <a:ext cx="3494597" cy="349459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E4F8010-87D1-341E-D73A-01C2BFFFA32E}"/>
              </a:ext>
            </a:extLst>
          </p:cNvPr>
          <p:cNvSpPr>
            <a:spLocks noGrp="1"/>
          </p:cNvSpPr>
          <p:nvPr>
            <p:ph idx="1"/>
          </p:nvPr>
        </p:nvSpPr>
        <p:spPr>
          <a:xfrm>
            <a:off x="5034579" y="2249487"/>
            <a:ext cx="6012832" cy="3541714"/>
          </a:xfrm>
        </p:spPr>
        <p:txBody>
          <a:bodyPr>
            <a:normAutofit/>
          </a:bodyPr>
          <a:lstStyle/>
          <a:p>
            <a:pPr lvl="0">
              <a:lnSpc>
                <a:spcPct val="110000"/>
              </a:lnSpc>
              <a:buFontTx/>
              <a:buChar char="-"/>
            </a:pPr>
            <a:r>
              <a:rPr lang="en-US" sz="2000"/>
              <a:t>Database Servers are often referred to as Database Management Systems</a:t>
            </a:r>
          </a:p>
          <a:p>
            <a:pPr lvl="0">
              <a:lnSpc>
                <a:spcPct val="110000"/>
              </a:lnSpc>
              <a:buFontTx/>
              <a:buChar char="-"/>
            </a:pPr>
            <a:r>
              <a:rPr lang="en-US" sz="2000"/>
              <a:t>DBMS manage local and remote connections, working with requests and responses differently to HTTP</a:t>
            </a:r>
          </a:p>
          <a:p>
            <a:pPr>
              <a:lnSpc>
                <a:spcPct val="110000"/>
              </a:lnSpc>
              <a:buFontTx/>
              <a:buChar char="-"/>
            </a:pPr>
            <a:r>
              <a:rPr lang="en-US" sz="2000"/>
              <a:t>Will generally require authentication</a:t>
            </a:r>
          </a:p>
          <a:p>
            <a:pPr>
              <a:lnSpc>
                <a:spcPct val="110000"/>
              </a:lnSpc>
              <a:buFontTx/>
              <a:buChar char="-"/>
            </a:pPr>
            <a:r>
              <a:rPr lang="en-US" sz="2000"/>
              <a:t>Can exist on the same hardware as a web or application server, or on its own dedicated hardware</a:t>
            </a:r>
          </a:p>
          <a:p>
            <a:pPr>
              <a:lnSpc>
                <a:spcPct val="110000"/>
              </a:lnSpc>
            </a:pPr>
            <a:endParaRPr lang="en-AU" sz="2000"/>
          </a:p>
        </p:txBody>
      </p:sp>
    </p:spTree>
    <p:extLst>
      <p:ext uri="{BB962C8B-B14F-4D97-AF65-F5344CB8AC3E}">
        <p14:creationId xmlns:p14="http://schemas.microsoft.com/office/powerpoint/2010/main" val="167116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154</TotalTime>
  <Words>2340</Words>
  <Application>Microsoft Office PowerPoint</Application>
  <PresentationFormat>Widescreen</PresentationFormat>
  <Paragraphs>166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Trebuchet MS</vt:lpstr>
      <vt:lpstr>Tw Cen MT</vt:lpstr>
      <vt:lpstr>Circuit</vt:lpstr>
      <vt:lpstr>Web Fundamentals</vt:lpstr>
      <vt:lpstr>What We’re covering</vt:lpstr>
      <vt:lpstr>Websites vs web applications</vt:lpstr>
      <vt:lpstr>websites</vt:lpstr>
      <vt:lpstr>Web applications</vt:lpstr>
      <vt:lpstr>Servers</vt:lpstr>
      <vt:lpstr>Web Servers</vt:lpstr>
      <vt:lpstr>Application Servers</vt:lpstr>
      <vt:lpstr>Database servers</vt:lpstr>
      <vt:lpstr>Connecting to a server/site</vt:lpstr>
      <vt:lpstr>Ip addresses</vt:lpstr>
      <vt:lpstr>PORTS</vt:lpstr>
      <vt:lpstr>PORTS</vt:lpstr>
      <vt:lpstr>Serving Content</vt:lpstr>
      <vt:lpstr>Requests</vt:lpstr>
      <vt:lpstr>Request Destination</vt:lpstr>
      <vt:lpstr>Request Headers</vt:lpstr>
      <vt:lpstr>HTTP Request Methods</vt:lpstr>
      <vt:lpstr>HTTP &amp; https</vt:lpstr>
      <vt:lpstr>Request COntent</vt:lpstr>
      <vt:lpstr>Query/Url Parameters</vt:lpstr>
      <vt:lpstr>Url Encoding</vt:lpstr>
      <vt:lpstr>Response</vt:lpstr>
      <vt:lpstr>Status codes</vt:lpstr>
      <vt:lpstr>Response Headers</vt:lpstr>
      <vt:lpstr>Content</vt:lpstr>
      <vt:lpstr>Viewing Request / Response Details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Fundamentals</dc:title>
  <dc:creator>VAUGHN, Troy</dc:creator>
  <cp:lastModifiedBy>Vaughn, Troy</cp:lastModifiedBy>
  <cp:revision>3</cp:revision>
  <dcterms:created xsi:type="dcterms:W3CDTF">2023-01-16T22:38:34Z</dcterms:created>
  <dcterms:modified xsi:type="dcterms:W3CDTF">2024-01-31T06:17:16Z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